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47"/>
  </p:notesMasterIdLst>
  <p:handoutMasterIdLst>
    <p:handoutMasterId r:id="rId48"/>
  </p:handoutMasterIdLst>
  <p:sldIdLst>
    <p:sldId id="804" r:id="rId2"/>
    <p:sldId id="760" r:id="rId3"/>
    <p:sldId id="761" r:id="rId4"/>
    <p:sldId id="735" r:id="rId5"/>
    <p:sldId id="788" r:id="rId6"/>
    <p:sldId id="789" r:id="rId7"/>
    <p:sldId id="770" r:id="rId8"/>
    <p:sldId id="771" r:id="rId9"/>
    <p:sldId id="737" r:id="rId10"/>
    <p:sldId id="738" r:id="rId11"/>
    <p:sldId id="739" r:id="rId12"/>
    <p:sldId id="767" r:id="rId13"/>
    <p:sldId id="685" r:id="rId14"/>
    <p:sldId id="773" r:id="rId15"/>
    <p:sldId id="691" r:id="rId16"/>
    <p:sldId id="762" r:id="rId17"/>
    <p:sldId id="763" r:id="rId18"/>
    <p:sldId id="741" r:id="rId19"/>
    <p:sldId id="772" r:id="rId20"/>
    <p:sldId id="790" r:id="rId21"/>
    <p:sldId id="791" r:id="rId22"/>
    <p:sldId id="792" r:id="rId23"/>
    <p:sldId id="793" r:id="rId24"/>
    <p:sldId id="764" r:id="rId25"/>
    <p:sldId id="732" r:id="rId26"/>
    <p:sldId id="733" r:id="rId27"/>
    <p:sldId id="734" r:id="rId28"/>
    <p:sldId id="805" r:id="rId29"/>
    <p:sldId id="794" r:id="rId30"/>
    <p:sldId id="795" r:id="rId31"/>
    <p:sldId id="796" r:id="rId32"/>
    <p:sldId id="797" r:id="rId33"/>
    <p:sldId id="798" r:id="rId34"/>
    <p:sldId id="799" r:id="rId35"/>
    <p:sldId id="800" r:id="rId36"/>
    <p:sldId id="801" r:id="rId37"/>
    <p:sldId id="802" r:id="rId38"/>
    <p:sldId id="806" r:id="rId39"/>
    <p:sldId id="807" r:id="rId40"/>
    <p:sldId id="808" r:id="rId41"/>
    <p:sldId id="809" r:id="rId42"/>
    <p:sldId id="810" r:id="rId43"/>
    <p:sldId id="811" r:id="rId44"/>
    <p:sldId id="812" r:id="rId45"/>
    <p:sldId id="813" r:id="rId46"/>
  </p:sldIdLst>
  <p:sldSz cx="12192000" cy="6858000"/>
  <p:notesSz cx="7099300" cy="10234613"/>
  <p:custDataLst>
    <p:tags r:id="rId4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5E31"/>
    <a:srgbClr val="FF3300"/>
    <a:srgbClr val="99CCFF"/>
    <a:srgbClr val="B5EDC2"/>
    <a:srgbClr val="FFCCFF"/>
    <a:srgbClr val="E8D1FF"/>
    <a:srgbClr val="ADF5B4"/>
    <a:srgbClr val="DEBDFF"/>
    <a:srgbClr val="CC99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9" autoAdjust="0"/>
    <p:restoredTop sz="94618" autoAdjust="0"/>
  </p:normalViewPr>
  <p:slideViewPr>
    <p:cSldViewPr>
      <p:cViewPr>
        <p:scale>
          <a:sx n="59" d="100"/>
          <a:sy n="59" d="100"/>
        </p:scale>
        <p:origin x="-724" y="-1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C22A2D14-6BC9-4113-98E1-F44AD3AE52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926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DC3ED746-492E-4D0C-832A-ACED5D621C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85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85BB2-29B2-497D-B377-09C1EC678A88}" type="slidenum">
              <a:rPr lang="en-US" smtClean="0">
                <a:latin typeface="Arial" charset="0"/>
              </a:rPr>
              <a:pPr/>
              <a:t>26</a:t>
            </a:fld>
            <a:endParaRPr lang="en-US" smtClean="0">
              <a:latin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</a:t>
            </a:r>
            <a:r>
              <a:rPr lang="en-US" baseline="0" dirty="0" smtClean="0"/>
              <a:t> least 10, or otherwise just rather dead; or just 100, or otherwise rather dead; that’s yet something different than </a:t>
            </a:r>
            <a:r>
              <a:rPr lang="en-US" baseline="0" dirty="0" err="1" smtClean="0"/>
              <a:t>minimax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expectimax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6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13D75-3764-4B96-AB14-8A910A94CEF9}" type="slidenum">
              <a:rPr lang="en-US" smtClean="0">
                <a:latin typeface="Arial" charset="0"/>
              </a:rPr>
              <a:pPr/>
              <a:t>4</a:t>
            </a:fld>
            <a:endParaRPr lang="en-US" smtClean="0">
              <a:latin typeface="Arial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Pick an order for two reasons: sequential processor and pruning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7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419C55-7AEA-4EB9-BA9F-F72D46856111}" type="slidenum">
              <a:rPr lang="en-US" smtClean="0">
                <a:latin typeface="Arial" charset="0"/>
              </a:rPr>
              <a:pPr/>
              <a:t>11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6832FB-2179-4C80-8AB1-E690711A109F}" type="slidenum">
              <a:rPr lang="en-US" smtClean="0">
                <a:latin typeface="Arial" charset="0"/>
              </a:rPr>
              <a:pPr/>
              <a:t>14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18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python pacman.py -g SmartGhost -l trapped2 -p ExpectimaxAgent -a depth=4,evalFn=better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19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C3337F-E14C-4722-B064-8328E1374C64}" type="slidenum">
              <a:rPr lang="en-US" smtClean="0">
                <a:latin typeface="Arial" charset="0"/>
              </a:rPr>
              <a:pPr/>
              <a:t>25</a:t>
            </a:fld>
            <a:endParaRPr lang="en-US" smtClean="0">
              <a:latin typeface="Arial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If it’s terminal or we reached our depth limit, return utility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1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9BFB3C-35FA-41D9-9291-A2F98ED5BB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DFAE6-F228-4E2F-A0AC-226F064B1BF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E88A1-2DCF-4BB2-94BA-C293321F0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5" indent="0">
              <a:buNone/>
              <a:defRPr sz="1900"/>
            </a:lvl2pPr>
            <a:lvl3pPr marL="914309" indent="0">
              <a:buNone/>
              <a:defRPr sz="1600"/>
            </a:lvl3pPr>
            <a:lvl4pPr marL="1371464" indent="0">
              <a:buNone/>
              <a:defRPr sz="1500"/>
            </a:lvl4pPr>
            <a:lvl5pPr marL="1828618" indent="0">
              <a:buNone/>
              <a:defRPr sz="1500"/>
            </a:lvl5pPr>
            <a:lvl6pPr marL="2285774" indent="0">
              <a:buNone/>
              <a:defRPr sz="1500"/>
            </a:lvl6pPr>
            <a:lvl7pPr marL="2742926" indent="0">
              <a:buNone/>
              <a:defRPr sz="1500"/>
            </a:lvl7pPr>
            <a:lvl8pPr marL="3200080" indent="0">
              <a:buNone/>
              <a:defRPr sz="1500"/>
            </a:lvl8pPr>
            <a:lvl9pPr marL="3657235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BCBDB-77C9-44E1-B8B8-0FED19A87AB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0E2D8-2A86-4844-83F1-0F33DD9CDB7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5" indent="0">
              <a:buNone/>
              <a:defRPr sz="2000" b="1"/>
            </a:lvl2pPr>
            <a:lvl3pPr marL="914309" indent="0">
              <a:buNone/>
              <a:defRPr sz="1900" b="1"/>
            </a:lvl3pPr>
            <a:lvl4pPr marL="1371464" indent="0">
              <a:buNone/>
              <a:defRPr sz="1600" b="1"/>
            </a:lvl4pPr>
            <a:lvl5pPr marL="1828618" indent="0">
              <a:buNone/>
              <a:defRPr sz="1600" b="1"/>
            </a:lvl5pPr>
            <a:lvl6pPr marL="2285774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5" indent="0">
              <a:buNone/>
              <a:defRPr sz="2000" b="1"/>
            </a:lvl2pPr>
            <a:lvl3pPr marL="914309" indent="0">
              <a:buNone/>
              <a:defRPr sz="1900" b="1"/>
            </a:lvl3pPr>
            <a:lvl4pPr marL="1371464" indent="0">
              <a:buNone/>
              <a:defRPr sz="1600" b="1"/>
            </a:lvl4pPr>
            <a:lvl5pPr marL="1828618" indent="0">
              <a:buNone/>
              <a:defRPr sz="1600" b="1"/>
            </a:lvl5pPr>
            <a:lvl6pPr marL="2285774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78B60-0F5B-4FD9-A706-2B636321CE3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A90FF-2AD2-44F2-AE19-EAFC48E5B7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DCD500-0052-49A9-87B8-ECFA543AB6B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56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55" indent="0">
              <a:buNone/>
              <a:defRPr sz="1200"/>
            </a:lvl2pPr>
            <a:lvl3pPr marL="914309" indent="0">
              <a:buNone/>
              <a:defRPr sz="1100"/>
            </a:lvl3pPr>
            <a:lvl4pPr marL="1371464" indent="0">
              <a:buNone/>
              <a:defRPr sz="900"/>
            </a:lvl4pPr>
            <a:lvl5pPr marL="1828618" indent="0">
              <a:buNone/>
              <a:defRPr sz="900"/>
            </a:lvl5pPr>
            <a:lvl6pPr marL="2285774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752C2-0A90-443A-A81B-9E5D1442F90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5" indent="0">
              <a:buNone/>
              <a:defRPr sz="2800"/>
            </a:lvl2pPr>
            <a:lvl3pPr marL="914309" indent="0">
              <a:buNone/>
              <a:defRPr sz="2400"/>
            </a:lvl3pPr>
            <a:lvl4pPr marL="1371464" indent="0">
              <a:buNone/>
              <a:defRPr sz="2000"/>
            </a:lvl4pPr>
            <a:lvl5pPr marL="1828618" indent="0">
              <a:buNone/>
              <a:defRPr sz="2000"/>
            </a:lvl5pPr>
            <a:lvl6pPr marL="2285774" indent="0">
              <a:buNone/>
              <a:defRPr sz="2000"/>
            </a:lvl6pPr>
            <a:lvl7pPr marL="2742926" indent="0">
              <a:buNone/>
              <a:defRPr sz="2000"/>
            </a:lvl7pPr>
            <a:lvl8pPr marL="3200080" indent="0">
              <a:buNone/>
              <a:defRPr sz="2000"/>
            </a:lvl8pPr>
            <a:lvl9pPr marL="3657235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55" indent="0">
              <a:buNone/>
              <a:defRPr sz="1200"/>
            </a:lvl2pPr>
            <a:lvl3pPr marL="914309" indent="0">
              <a:buNone/>
              <a:defRPr sz="1100"/>
            </a:lvl3pPr>
            <a:lvl4pPr marL="1371464" indent="0">
              <a:buNone/>
              <a:defRPr sz="900"/>
            </a:lvl4pPr>
            <a:lvl5pPr marL="1828618" indent="0">
              <a:buNone/>
              <a:defRPr sz="900"/>
            </a:lvl5pPr>
            <a:lvl6pPr marL="2285774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6F06B-1413-4079-B097-2DE271D9A3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8" rIns="91432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345D6EE-11CE-4895-A65B-A0F0C6A7FE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5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B Titr" pitchFamily="2" charset="-7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55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1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66" indent="-34286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B Zar" pitchFamily="2" charset="-78"/>
        </a:defRPr>
      </a:lvl1pPr>
      <a:lvl2pPr marL="742876" indent="-28572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  <a:cs typeface="B Zar" pitchFamily="2" charset="-78"/>
        </a:defRPr>
      </a:lvl2pPr>
      <a:lvl3pPr marL="1142886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  <a:cs typeface="B Zar" pitchFamily="2" charset="-78"/>
        </a:defRPr>
      </a:lvl3pPr>
      <a:lvl4pPr marL="1600040" indent="-22857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cs typeface="B Zar" pitchFamily="2" charset="-78"/>
        </a:defRPr>
      </a:lvl4pPr>
      <a:lvl5pPr marL="2057195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cs typeface="B Zar" pitchFamily="2" charset="-78"/>
        </a:defRPr>
      </a:lvl5pPr>
      <a:lvl6pPr marL="2514349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04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658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814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5"/>
            <a:ext cx="12192000" cy="1470025"/>
          </a:xfrm>
        </p:spPr>
        <p:txBody>
          <a:bodyPr/>
          <a:lstStyle/>
          <a:p>
            <a:pPr eaLnBrk="1" hangingPunct="1"/>
            <a:r>
              <a:rPr lang="fa-IR" dirty="0" smtClean="0"/>
              <a:t>هوش مصنوعی</a:t>
            </a: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fa-IR" sz="4300" dirty="0" smtClean="0"/>
              <a:t>عدم قطعیت</a:t>
            </a:r>
            <a:endParaRPr lang="en-US" sz="43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1"/>
            <a:ext cx="12192000" cy="761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7" tIns="34288" rIns="68577" bIns="3428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a-IR" dirty="0">
                <a:latin typeface="Calibri"/>
                <a:cs typeface="B Compset" pitchFamily="2" charset="-78"/>
              </a:rPr>
              <a:t>دانشگاه </a:t>
            </a:r>
            <a:r>
              <a:rPr lang="fa-IR" dirty="0" smtClean="0">
                <a:latin typeface="Calibri"/>
                <a:cs typeface="B Compset" pitchFamily="2" charset="-78"/>
              </a:rPr>
              <a:t>ایلام</a:t>
            </a:r>
            <a:endParaRPr lang="en-US" dirty="0" smtClean="0">
              <a:latin typeface="Calibri"/>
              <a:cs typeface="B Compset" pitchFamily="2" charset="-78"/>
            </a:endParaRPr>
          </a:p>
          <a:p>
            <a:pPr algn="ctr" rtl="1">
              <a:spcBef>
                <a:spcPct val="50000"/>
              </a:spcBef>
            </a:pPr>
            <a:r>
              <a:rPr lang="fa-IR" dirty="0" smtClean="0">
                <a:latin typeface="Calibri"/>
                <a:cs typeface="B Nazanin" pitchFamily="2" charset="-78"/>
              </a:rPr>
              <a:t>(در تهیه ی این اسلایدها از مطالب موجود در </a:t>
            </a:r>
            <a:r>
              <a:rPr lang="en-US" sz="1600" dirty="0" smtClean="0">
                <a:cs typeface="B Nazanin" pitchFamily="2" charset="-78"/>
              </a:rPr>
              <a:t>ai.berkeley.edu</a:t>
            </a:r>
            <a:r>
              <a:rPr lang="fa-IR" dirty="0" smtClean="0">
                <a:cs typeface="B Nazanin" pitchFamily="2" charset="-78"/>
              </a:rPr>
              <a:t> استفاده شده است)</a:t>
            </a:r>
            <a:endParaRPr lang="en-US" dirty="0">
              <a:latin typeface="Calibri"/>
              <a:cs typeface="B Nazanin" pitchFamily="2" charset="-78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000" y="2191684"/>
            <a:ext cx="5181600" cy="330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12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6802" y="2018618"/>
            <a:ext cx="4275137" cy="276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هرس کردن و </a:t>
            </a:r>
            <a:r>
              <a:rPr lang="en-US" dirty="0" err="1" smtClean="0"/>
              <a:t>Expectimax</a:t>
            </a:r>
            <a:r>
              <a:rPr lang="fa-IR" dirty="0" smtClean="0"/>
              <a:t>؟</a:t>
            </a:r>
            <a:endParaRPr lang="en-US" dirty="0" smtClean="0"/>
          </a:p>
        </p:txBody>
      </p:sp>
      <p:sp>
        <p:nvSpPr>
          <p:cNvPr id="77" name="AutoShape 4"/>
          <p:cNvSpPr>
            <a:spLocks noChangeArrowheads="1"/>
          </p:cNvSpPr>
          <p:nvPr/>
        </p:nvSpPr>
        <p:spPr bwMode="auto">
          <a:xfrm>
            <a:off x="5638800" y="1539240"/>
            <a:ext cx="869951" cy="69596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" name="Group 60"/>
          <p:cNvGrpSpPr>
            <a:grpSpLocks/>
          </p:cNvGrpSpPr>
          <p:nvPr/>
        </p:nvGrpSpPr>
        <p:grpSpPr bwMode="auto">
          <a:xfrm>
            <a:off x="2768600" y="3903133"/>
            <a:ext cx="508000" cy="1583267"/>
            <a:chOff x="1981200" y="3765550"/>
            <a:chExt cx="381000" cy="1187450"/>
          </a:xfrm>
        </p:grpSpPr>
        <p:cxnSp>
          <p:nvCxnSpPr>
            <p:cNvPr id="118" name="AutoShape 13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9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79" name="Group 61"/>
          <p:cNvGrpSpPr>
            <a:grpSpLocks/>
          </p:cNvGrpSpPr>
          <p:nvPr/>
        </p:nvGrpSpPr>
        <p:grpSpPr bwMode="auto">
          <a:xfrm>
            <a:off x="3024717" y="3903133"/>
            <a:ext cx="1267883" cy="1583267"/>
            <a:chOff x="2173288" y="3765550"/>
            <a:chExt cx="950912" cy="1187450"/>
          </a:xfrm>
        </p:grpSpPr>
        <p:cxnSp>
          <p:nvCxnSpPr>
            <p:cNvPr id="116" name="AutoShape 17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7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82" name="Group 51"/>
          <p:cNvGrpSpPr>
            <a:grpSpLocks/>
          </p:cNvGrpSpPr>
          <p:nvPr/>
        </p:nvGrpSpPr>
        <p:grpSpPr bwMode="auto">
          <a:xfrm>
            <a:off x="2772833" y="2235200"/>
            <a:ext cx="3300942" cy="1667933"/>
            <a:chOff x="1984375" y="2514601"/>
            <a:chExt cx="2475709" cy="1250949"/>
          </a:xfrm>
        </p:grpSpPr>
        <p:sp>
          <p:nvSpPr>
            <p:cNvPr id="110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11" name="AutoShape 7"/>
            <p:cNvCxnSpPr>
              <a:cxnSpLocks noChangeShapeType="1"/>
              <a:stCxn id="77" idx="3"/>
              <a:endCxn id="95" idx="0"/>
            </p:cNvCxnSpPr>
            <p:nvPr/>
          </p:nvCxnSpPr>
          <p:spPr bwMode="auto">
            <a:xfrm flipH="1">
              <a:off x="2171700" y="2514601"/>
              <a:ext cx="2288384" cy="8381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cxnSp>
        <p:nvCxnSpPr>
          <p:cNvPr id="83" name="AutoShape 9"/>
          <p:cNvCxnSpPr>
            <a:cxnSpLocks noChangeShapeType="1"/>
            <a:stCxn id="110" idx="0"/>
          </p:cNvCxnSpPr>
          <p:nvPr/>
        </p:nvCxnSpPr>
        <p:spPr bwMode="auto">
          <a:xfrm flipH="1">
            <a:off x="2010833" y="3903133"/>
            <a:ext cx="1013884" cy="109643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84" name="Rectangle 7"/>
          <p:cNvSpPr>
            <a:spLocks noChangeArrowheads="1"/>
          </p:cNvSpPr>
          <p:nvPr/>
        </p:nvSpPr>
        <p:spPr bwMode="auto">
          <a:xfrm>
            <a:off x="1752600" y="5080000"/>
            <a:ext cx="508000" cy="406400"/>
          </a:xfrm>
          <a:prstGeom prst="rect">
            <a:avLst/>
          </a:prstGeom>
          <a:solidFill>
            <a:srgbClr val="E8D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85" name="AutoShape 21"/>
          <p:cNvCxnSpPr>
            <a:cxnSpLocks noChangeShapeType="1"/>
          </p:cNvCxnSpPr>
          <p:nvPr/>
        </p:nvCxnSpPr>
        <p:spPr bwMode="auto">
          <a:xfrm rot="5400000">
            <a:off x="5866342" y="2437341"/>
            <a:ext cx="406400" cy="211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6" name="AutoShape 21"/>
          <p:cNvCxnSpPr>
            <a:cxnSpLocks noChangeShapeType="1"/>
          </p:cNvCxnSpPr>
          <p:nvPr/>
        </p:nvCxnSpPr>
        <p:spPr bwMode="auto">
          <a:xfrm rot="5400000">
            <a:off x="2820459" y="4101041"/>
            <a:ext cx="406400" cy="21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87" name="Group 59"/>
          <p:cNvGrpSpPr>
            <a:grpSpLocks/>
          </p:cNvGrpSpPr>
          <p:nvPr/>
        </p:nvGrpSpPr>
        <p:grpSpPr bwMode="auto">
          <a:xfrm>
            <a:off x="5820833" y="2235200"/>
            <a:ext cx="508000" cy="1646767"/>
            <a:chOff x="4270375" y="2514601"/>
            <a:chExt cx="381000" cy="1235074"/>
          </a:xfrm>
        </p:grpSpPr>
        <p:sp>
          <p:nvSpPr>
            <p:cNvPr id="108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09" name="AutoShape 21"/>
            <p:cNvCxnSpPr>
              <a:cxnSpLocks noChangeShapeType="1"/>
              <a:stCxn id="77" idx="3"/>
              <a:endCxn id="93" idx="0"/>
            </p:cNvCxnSpPr>
            <p:nvPr/>
          </p:nvCxnSpPr>
          <p:spPr bwMode="auto">
            <a:xfrm flipH="1">
              <a:off x="4457700" y="2514601"/>
              <a:ext cx="2382" cy="7619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grpSp>
        <p:nvGrpSpPr>
          <p:cNvPr id="88" name="Group 58"/>
          <p:cNvGrpSpPr>
            <a:grpSpLocks/>
          </p:cNvGrpSpPr>
          <p:nvPr/>
        </p:nvGrpSpPr>
        <p:grpSpPr bwMode="auto">
          <a:xfrm>
            <a:off x="4800600" y="3898900"/>
            <a:ext cx="1272117" cy="1587500"/>
            <a:chOff x="3505200" y="3762375"/>
            <a:chExt cx="954088" cy="1190625"/>
          </a:xfrm>
        </p:grpSpPr>
        <p:cxnSp>
          <p:nvCxnSpPr>
            <p:cNvPr id="105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07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23" name="Rectangle 122"/>
          <p:cNvSpPr/>
          <p:nvPr/>
        </p:nvSpPr>
        <p:spPr>
          <a:xfrm>
            <a:off x="6019800" y="4038600"/>
            <a:ext cx="20574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AutoShape 33"/>
          <p:cNvCxnSpPr>
            <a:cxnSpLocks noChangeShapeType="1"/>
          </p:cNvCxnSpPr>
          <p:nvPr/>
        </p:nvCxnSpPr>
        <p:spPr bwMode="auto">
          <a:xfrm flipH="1">
            <a:off x="6057298" y="3903133"/>
            <a:ext cx="15423" cy="1126067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5" name="Oval 11"/>
          <p:cNvSpPr>
            <a:spLocks noChangeArrowheads="1"/>
          </p:cNvSpPr>
          <p:nvPr/>
        </p:nvSpPr>
        <p:spPr bwMode="auto">
          <a:xfrm>
            <a:off x="2667000" y="33528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96" name="AutoShape 37"/>
          <p:cNvCxnSpPr>
            <a:cxnSpLocks noChangeShapeType="1"/>
          </p:cNvCxnSpPr>
          <p:nvPr/>
        </p:nvCxnSpPr>
        <p:spPr bwMode="auto">
          <a:xfrm>
            <a:off x="6072717" y="3903133"/>
            <a:ext cx="1018116" cy="1096435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3" name="Oval 11"/>
          <p:cNvSpPr>
            <a:spLocks noChangeArrowheads="1"/>
          </p:cNvSpPr>
          <p:nvPr/>
        </p:nvSpPr>
        <p:spPr bwMode="auto">
          <a:xfrm>
            <a:off x="5715000" y="32512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محدود کردن عمق و </a:t>
            </a:r>
            <a:r>
              <a:rPr lang="en-US" dirty="0" err="1" smtClean="0"/>
              <a:t>Expectimax</a:t>
            </a:r>
            <a:endParaRPr lang="en-US" dirty="0" smtClean="0"/>
          </a:p>
        </p:txBody>
      </p:sp>
      <p:sp>
        <p:nvSpPr>
          <p:cNvPr id="9219" name="AutoShape 27"/>
          <p:cNvSpPr>
            <a:spLocks noChangeArrowheads="1"/>
          </p:cNvSpPr>
          <p:nvPr/>
        </p:nvSpPr>
        <p:spPr bwMode="auto">
          <a:xfrm>
            <a:off x="5507038" y="16002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20" name="AutoShape 28"/>
          <p:cNvCxnSpPr>
            <a:cxnSpLocks noChangeShapeType="1"/>
            <a:stCxn id="9219" idx="3"/>
            <a:endCxn id="9226" idx="0"/>
          </p:cNvCxnSpPr>
          <p:nvPr/>
        </p:nvCxnSpPr>
        <p:spPr bwMode="auto">
          <a:xfrm flipH="1">
            <a:off x="5078413" y="1828800"/>
            <a:ext cx="571500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1" name="AutoShape 29"/>
          <p:cNvCxnSpPr>
            <a:cxnSpLocks noChangeShapeType="1"/>
            <a:stCxn id="9219" idx="3"/>
            <a:endCxn id="9227" idx="0"/>
          </p:cNvCxnSpPr>
          <p:nvPr/>
        </p:nvCxnSpPr>
        <p:spPr bwMode="auto">
          <a:xfrm>
            <a:off x="5649913" y="1828800"/>
            <a:ext cx="573087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2" name="AutoShape 30"/>
          <p:cNvCxnSpPr>
            <a:cxnSpLocks noChangeShapeType="1"/>
          </p:cNvCxnSpPr>
          <p:nvPr/>
        </p:nvCxnSpPr>
        <p:spPr bwMode="auto">
          <a:xfrm flipH="1">
            <a:off x="4791075" y="2573338"/>
            <a:ext cx="287338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3" name="AutoShape 31"/>
          <p:cNvCxnSpPr>
            <a:cxnSpLocks noChangeShapeType="1"/>
          </p:cNvCxnSpPr>
          <p:nvPr/>
        </p:nvCxnSpPr>
        <p:spPr bwMode="auto">
          <a:xfrm>
            <a:off x="5078413" y="2573338"/>
            <a:ext cx="22860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4" name="AutoShape 32"/>
          <p:cNvCxnSpPr>
            <a:cxnSpLocks noChangeShapeType="1"/>
          </p:cNvCxnSpPr>
          <p:nvPr/>
        </p:nvCxnSpPr>
        <p:spPr bwMode="auto">
          <a:xfrm flipH="1">
            <a:off x="593725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5" name="AutoShape 33"/>
          <p:cNvCxnSpPr>
            <a:cxnSpLocks noChangeShapeType="1"/>
          </p:cNvCxnSpPr>
          <p:nvPr/>
        </p:nvCxnSpPr>
        <p:spPr bwMode="auto">
          <a:xfrm>
            <a:off x="622300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26" name="Oval 34"/>
          <p:cNvSpPr>
            <a:spLocks noChangeArrowheads="1"/>
          </p:cNvSpPr>
          <p:nvPr/>
        </p:nvSpPr>
        <p:spPr bwMode="auto">
          <a:xfrm>
            <a:off x="4933950" y="2287588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27" name="Oval 35"/>
          <p:cNvSpPr>
            <a:spLocks noChangeArrowheads="1"/>
          </p:cNvSpPr>
          <p:nvPr/>
        </p:nvSpPr>
        <p:spPr bwMode="auto">
          <a:xfrm>
            <a:off x="6080125" y="2287588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28" name="Picture 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5625" y="2287588"/>
            <a:ext cx="2571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9" name="Picture 3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15150" y="3376613"/>
            <a:ext cx="234950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3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91338" y="16002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1" name="Oval 40"/>
          <p:cNvSpPr>
            <a:spLocks noChangeArrowheads="1"/>
          </p:cNvSpPr>
          <p:nvPr/>
        </p:nvSpPr>
        <p:spPr bwMode="auto">
          <a:xfrm>
            <a:off x="5221288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2" name="Oval 41"/>
          <p:cNvSpPr>
            <a:spLocks noChangeArrowheads="1"/>
          </p:cNvSpPr>
          <p:nvPr/>
        </p:nvSpPr>
        <p:spPr bwMode="auto">
          <a:xfrm>
            <a:off x="5792788" y="3319463"/>
            <a:ext cx="287337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3" name="Oval 42"/>
          <p:cNvSpPr>
            <a:spLocks noChangeArrowheads="1"/>
          </p:cNvSpPr>
          <p:nvPr/>
        </p:nvSpPr>
        <p:spPr bwMode="auto">
          <a:xfrm>
            <a:off x="6365875" y="3319463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34" name="AutoShape 43"/>
          <p:cNvCxnSpPr>
            <a:cxnSpLocks noChangeShapeType="1"/>
          </p:cNvCxnSpPr>
          <p:nvPr/>
        </p:nvCxnSpPr>
        <p:spPr bwMode="auto">
          <a:xfrm>
            <a:off x="4800600" y="3581400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5" name="Line 44"/>
          <p:cNvSpPr>
            <a:spLocks noChangeShapeType="1"/>
          </p:cNvSpPr>
          <p:nvPr/>
        </p:nvSpPr>
        <p:spPr bwMode="auto">
          <a:xfrm flipH="1">
            <a:off x="4572000" y="3581400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6" name="AutoShape 45"/>
          <p:cNvSpPr>
            <a:spLocks noChangeArrowheads="1"/>
          </p:cNvSpPr>
          <p:nvPr/>
        </p:nvSpPr>
        <p:spPr bwMode="auto">
          <a:xfrm>
            <a:off x="441960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37" name="Picture 4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5625" y="43434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238" name="AutoShape 47"/>
          <p:cNvCxnSpPr>
            <a:cxnSpLocks noChangeShapeType="1"/>
          </p:cNvCxnSpPr>
          <p:nvPr/>
        </p:nvCxnSpPr>
        <p:spPr bwMode="auto">
          <a:xfrm rot="16200000" flipH="1">
            <a:off x="4478338" y="4665662"/>
            <a:ext cx="304800" cy="117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9" name="Oval 39"/>
          <p:cNvSpPr>
            <a:spLocks noChangeArrowheads="1"/>
          </p:cNvSpPr>
          <p:nvPr/>
        </p:nvSpPr>
        <p:spPr bwMode="auto">
          <a:xfrm>
            <a:off x="4648200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0" name="AutoShape 45"/>
          <p:cNvSpPr>
            <a:spLocks noChangeArrowheads="1"/>
          </p:cNvSpPr>
          <p:nvPr/>
        </p:nvSpPr>
        <p:spPr bwMode="auto">
          <a:xfrm>
            <a:off x="497205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41" name="AutoShape 47"/>
          <p:cNvCxnSpPr>
            <a:cxnSpLocks noChangeShapeType="1"/>
          </p:cNvCxnSpPr>
          <p:nvPr/>
        </p:nvCxnSpPr>
        <p:spPr bwMode="auto">
          <a:xfrm rot="16200000" flipH="1">
            <a:off x="5035550" y="4654550"/>
            <a:ext cx="304800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42" name="Line 48"/>
          <p:cNvSpPr>
            <a:spLocks noChangeShapeType="1"/>
          </p:cNvSpPr>
          <p:nvPr/>
        </p:nvSpPr>
        <p:spPr bwMode="auto">
          <a:xfrm flipH="1">
            <a:off x="5029200" y="4572000"/>
            <a:ext cx="88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3" name="TextBox 33"/>
          <p:cNvSpPr txBox="1">
            <a:spLocks noChangeArrowheads="1"/>
          </p:cNvSpPr>
          <p:nvPr/>
        </p:nvSpPr>
        <p:spPr bwMode="auto">
          <a:xfrm>
            <a:off x="5756275" y="42672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9244" name="TextBox 34"/>
          <p:cNvSpPr txBox="1">
            <a:spLocks noChangeArrowheads="1"/>
          </p:cNvSpPr>
          <p:nvPr/>
        </p:nvSpPr>
        <p:spPr bwMode="auto">
          <a:xfrm>
            <a:off x="4918075" y="51054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434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492</a:t>
            </a:r>
          </a:p>
        </p:txBody>
      </p:sp>
      <p:sp>
        <p:nvSpPr>
          <p:cNvPr id="9246" name="Rectangle 38"/>
          <p:cNvSpPr>
            <a:spLocks noChangeArrowheads="1"/>
          </p:cNvSpPr>
          <p:nvPr/>
        </p:nvSpPr>
        <p:spPr bwMode="auto">
          <a:xfrm>
            <a:off x="53340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362</a:t>
            </a:r>
          </a:p>
        </p:txBody>
      </p:sp>
      <p:sp>
        <p:nvSpPr>
          <p:cNvPr id="9247" name="TextBox 40"/>
          <p:cNvSpPr txBox="1">
            <a:spLocks noChangeArrowheads="1"/>
          </p:cNvSpPr>
          <p:nvPr/>
        </p:nvSpPr>
        <p:spPr bwMode="auto">
          <a:xfrm>
            <a:off x="6213475" y="5649913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43" name="Freeform 42"/>
          <p:cNvSpPr/>
          <p:nvPr/>
        </p:nvSpPr>
        <p:spPr>
          <a:xfrm>
            <a:off x="4421188" y="4589463"/>
            <a:ext cx="346075" cy="1036637"/>
          </a:xfrm>
          <a:custGeom>
            <a:avLst/>
            <a:gdLst>
              <a:gd name="connsiteX0" fmla="*/ 122829 w 354842"/>
              <a:gd name="connsiteY0" fmla="*/ 0 h 1037230"/>
              <a:gd name="connsiteX1" fmla="*/ 0 w 354842"/>
              <a:gd name="connsiteY1" fmla="*/ 1910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22829 w 354842"/>
              <a:gd name="connsiteY0" fmla="*/ 0 h 1037230"/>
              <a:gd name="connsiteX1" fmla="*/ 0 w 354842"/>
              <a:gd name="connsiteY1" fmla="*/ 4196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48229 w 355220"/>
              <a:gd name="connsiteY0" fmla="*/ 0 h 1037230"/>
              <a:gd name="connsiteX1" fmla="*/ 25400 w 355220"/>
              <a:gd name="connsiteY1" fmla="*/ 419668 h 1037230"/>
              <a:gd name="connsiteX2" fmla="*/ 300629 w 355220"/>
              <a:gd name="connsiteY2" fmla="*/ 545910 h 1037230"/>
              <a:gd name="connsiteX3" fmla="*/ 352946 w 355220"/>
              <a:gd name="connsiteY3" fmla="*/ 832513 h 1037230"/>
              <a:gd name="connsiteX4" fmla="*/ 312003 w 355220"/>
              <a:gd name="connsiteY4" fmla="*/ 1037230 h 1037230"/>
              <a:gd name="connsiteX0" fmla="*/ 148229 w 346122"/>
              <a:gd name="connsiteY0" fmla="*/ 0 h 1037230"/>
              <a:gd name="connsiteX1" fmla="*/ 25400 w 346122"/>
              <a:gd name="connsiteY1" fmla="*/ 419668 h 1037230"/>
              <a:gd name="connsiteX2" fmla="*/ 300629 w 346122"/>
              <a:gd name="connsiteY2" fmla="*/ 545910 h 1037230"/>
              <a:gd name="connsiteX3" fmla="*/ 200546 w 346122"/>
              <a:gd name="connsiteY3" fmla="*/ 832513 h 1037230"/>
              <a:gd name="connsiteX4" fmla="*/ 312003 w 346122"/>
              <a:gd name="connsiteY4" fmla="*/ 1037230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122" h="1037230">
                <a:moveTo>
                  <a:pt x="148229" y="0"/>
                </a:moveTo>
                <a:cubicBezTo>
                  <a:pt x="86814" y="50041"/>
                  <a:pt x="0" y="328683"/>
                  <a:pt x="25400" y="419668"/>
                </a:cubicBezTo>
                <a:cubicBezTo>
                  <a:pt x="50800" y="510653"/>
                  <a:pt x="271438" y="477103"/>
                  <a:pt x="300629" y="545910"/>
                </a:cubicBezTo>
                <a:cubicBezTo>
                  <a:pt x="329820" y="614718"/>
                  <a:pt x="198650" y="750626"/>
                  <a:pt x="200546" y="832513"/>
                </a:cubicBezTo>
                <a:cubicBezTo>
                  <a:pt x="202442" y="914400"/>
                  <a:pt x="346122" y="975815"/>
                  <a:pt x="312003" y="103723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3434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530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5638800" y="3962400"/>
            <a:ext cx="2133600" cy="1600200"/>
          </a:xfrm>
          <a:prstGeom prst="wedgeRoundRectCallout">
            <a:avLst>
              <a:gd name="adj1" fmla="val -59213"/>
              <a:gd name="adj2" fmla="val -17670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rtl="1">
              <a:defRPr/>
            </a:pPr>
            <a:r>
              <a:rPr lang="fa-IR" dirty="0" smtClean="0">
                <a:latin typeface="Calibri"/>
                <a:cs typeface="B Nazanin" pitchFamily="2" charset="-78"/>
              </a:rPr>
              <a:t>تخمین مقدار واقعی </a:t>
            </a:r>
            <a:r>
              <a:rPr lang="en-US" dirty="0" err="1" smtClean="0">
                <a:latin typeface="Calibri"/>
                <a:cs typeface="B Nazanin" pitchFamily="2" charset="-78"/>
              </a:rPr>
              <a:t>expectimax</a:t>
            </a:r>
            <a:r>
              <a:rPr lang="fa-IR" dirty="0" smtClean="0">
                <a:latin typeface="Calibri"/>
                <a:cs typeface="B Nazanin" pitchFamily="2" charset="-78"/>
              </a:rPr>
              <a:t> (که نیاز به محاسبات زیادی دارد)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3700" y="1524000"/>
            <a:ext cx="4065899" cy="465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احتمالات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867" y="2798290"/>
            <a:ext cx="1662739" cy="1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106487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185" y="4576493"/>
            <a:ext cx="1554162" cy="176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یادآوری: احتمالات</a:t>
            </a:r>
            <a:endParaRPr lang="en-US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r" rtl="1">
              <a:lnSpc>
                <a:spcPct val="80000"/>
              </a:lnSpc>
            </a:pPr>
            <a:r>
              <a:rPr lang="fa-IR" sz="2000" dirty="0" smtClean="0"/>
              <a:t>یک </a:t>
            </a:r>
            <a:r>
              <a:rPr lang="fa-IR" sz="2000" dirty="0" smtClean="0">
                <a:solidFill>
                  <a:srgbClr val="CC0000"/>
                </a:solidFill>
              </a:rPr>
              <a:t>متغییر تصادفی </a:t>
            </a:r>
            <a:r>
              <a:rPr lang="fa-IR" sz="2000" dirty="0" smtClean="0"/>
              <a:t>بیانگر یک رخداد با خروجی نامشخص است. </a:t>
            </a:r>
          </a:p>
          <a:p>
            <a:pPr algn="r" rtl="1">
              <a:lnSpc>
                <a:spcPct val="80000"/>
              </a:lnSpc>
            </a:pPr>
            <a:r>
              <a:rPr lang="fa-IR" sz="2000" dirty="0" smtClean="0"/>
              <a:t>تابع توزیع احتمال به </a:t>
            </a:r>
            <a:r>
              <a:rPr lang="fa-IR" sz="2000" dirty="0" smtClean="0"/>
              <a:t>خروجیها </a:t>
            </a:r>
            <a:r>
              <a:rPr lang="fa-IR" sz="2000" dirty="0" smtClean="0"/>
              <a:t>وزن تخصیص می دهد</a:t>
            </a:r>
            <a:r>
              <a:rPr lang="fa-IR" sz="2000" dirty="0" smtClean="0"/>
              <a:t>. </a:t>
            </a:r>
            <a:endParaRPr lang="en-US" sz="2000" dirty="0" smtClean="0"/>
          </a:p>
          <a:p>
            <a:pPr algn="r" rtl="1">
              <a:lnSpc>
                <a:spcPct val="80000"/>
              </a:lnSpc>
            </a:pPr>
            <a:endParaRPr lang="en-US" sz="2000" dirty="0" smtClean="0"/>
          </a:p>
          <a:p>
            <a:pPr algn="r" rtl="1">
              <a:lnSpc>
                <a:spcPct val="80000"/>
              </a:lnSpc>
            </a:pPr>
            <a:r>
              <a:rPr lang="fa-IR" sz="2000" dirty="0" smtClean="0"/>
              <a:t>مثال: ترافیک یک بزرگراه:</a:t>
            </a:r>
            <a:endParaRPr lang="en-US" sz="2000" dirty="0" smtClean="0"/>
          </a:p>
          <a:p>
            <a:pPr lvl="1" algn="r" rtl="1">
              <a:lnSpc>
                <a:spcPct val="80000"/>
              </a:lnSpc>
            </a:pPr>
            <a:r>
              <a:rPr lang="fa-IR" sz="1800" dirty="0" smtClean="0"/>
              <a:t>متغییر تصادفی: </a:t>
            </a:r>
            <a:r>
              <a:rPr lang="en-US" sz="1800" dirty="0" smtClean="0"/>
              <a:t>T </a:t>
            </a:r>
          </a:p>
          <a:p>
            <a:pPr lvl="1" algn="r" rtl="1">
              <a:lnSpc>
                <a:spcPct val="80000"/>
              </a:lnSpc>
            </a:pPr>
            <a:r>
              <a:rPr lang="fa-IR" sz="1800" dirty="0" smtClean="0"/>
              <a:t>خر.جیها: </a:t>
            </a:r>
            <a:r>
              <a:rPr lang="en-US" sz="1800" dirty="0" smtClean="0"/>
              <a:t>T in {none, light, heavy}</a:t>
            </a:r>
          </a:p>
          <a:p>
            <a:pPr lvl="1" algn="r" rtl="1">
              <a:lnSpc>
                <a:spcPct val="80000"/>
              </a:lnSpc>
            </a:pPr>
            <a:r>
              <a:rPr lang="fa-IR" sz="1800" dirty="0" smtClean="0"/>
              <a:t>توزیع: </a:t>
            </a:r>
            <a:r>
              <a:rPr lang="en-US" sz="1800" dirty="0" smtClean="0"/>
              <a:t>P(T=none) = 0.25, P(T=light) = 0.50, P(T=heavy) = 0.25</a:t>
            </a:r>
          </a:p>
          <a:p>
            <a:pPr algn="r" rtl="1">
              <a:lnSpc>
                <a:spcPct val="80000"/>
              </a:lnSpc>
            </a:pPr>
            <a:endParaRPr lang="en-US" sz="2000" dirty="0" smtClean="0"/>
          </a:p>
          <a:p>
            <a:pPr algn="r" rtl="1">
              <a:lnSpc>
                <a:spcPct val="80000"/>
              </a:lnSpc>
            </a:pPr>
            <a:r>
              <a:rPr lang="fa-IR" sz="2000" dirty="0" smtClean="0"/>
              <a:t>قوانین احتمالات</a:t>
            </a:r>
            <a:endParaRPr lang="en-US" sz="2000" dirty="0" smtClean="0"/>
          </a:p>
          <a:p>
            <a:pPr lvl="1" algn="r" rtl="1">
              <a:lnSpc>
                <a:spcPct val="80000"/>
              </a:lnSpc>
            </a:pPr>
            <a:r>
              <a:rPr lang="fa-IR" sz="1800" dirty="0" smtClean="0"/>
              <a:t>احتمال منفی نداریم.</a:t>
            </a:r>
            <a:endParaRPr lang="en-US" sz="1800" dirty="0" smtClean="0"/>
          </a:p>
          <a:p>
            <a:pPr lvl="1" algn="r" rtl="1">
              <a:lnSpc>
                <a:spcPct val="80000"/>
              </a:lnSpc>
            </a:pPr>
            <a:r>
              <a:rPr lang="fa-IR" sz="1800" dirty="0" smtClean="0"/>
              <a:t>جمع احتمالات برای تمام خروجیهای ممکن برابر 1 است. </a:t>
            </a:r>
            <a:endParaRPr lang="en-US" sz="1800" dirty="0" smtClean="0"/>
          </a:p>
          <a:p>
            <a:pPr algn="r" rtl="1">
              <a:lnSpc>
                <a:spcPct val="80000"/>
              </a:lnSpc>
            </a:pPr>
            <a:endParaRPr lang="en-US" sz="2000" dirty="0" smtClean="0"/>
          </a:p>
          <a:p>
            <a:pPr algn="r" rtl="1">
              <a:lnSpc>
                <a:spcPct val="80000"/>
              </a:lnSpc>
            </a:pPr>
            <a:r>
              <a:rPr lang="fa-IR" sz="2000" dirty="0" smtClean="0"/>
              <a:t>اگر ما شواهد بشتری بدست بیاوریم، احتمالات تغییر می کنند. </a:t>
            </a:r>
            <a:endParaRPr lang="en-US" sz="2000" dirty="0" smtClean="0"/>
          </a:p>
          <a:p>
            <a:pPr lvl="1" algn="r" rtl="1">
              <a:lnSpc>
                <a:spcPct val="80000"/>
              </a:lnSpc>
            </a:pPr>
            <a:r>
              <a:rPr lang="en-US" sz="1800" dirty="0" smtClean="0"/>
              <a:t>P(T=heavy) = 0.25, P(T=heavy | Hour=8am) = 0.60</a:t>
            </a:r>
          </a:p>
          <a:p>
            <a:pPr lvl="1" algn="r" rtl="1">
              <a:lnSpc>
                <a:spcPct val="80000"/>
              </a:lnSpc>
            </a:pPr>
            <a:r>
              <a:rPr lang="fa-IR" sz="1800" dirty="0" smtClean="0"/>
              <a:t>بعدا راجع به این بیشتر بحث می کنیم. </a:t>
            </a:r>
            <a:endParaRPr lang="en-US" sz="1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315867" y="165529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0.25</a:t>
            </a:r>
            <a:endParaRPr lang="en-US" sz="3200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5867" y="340789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0.50</a:t>
            </a:r>
            <a:endParaRPr lang="en-US" sz="3200" dirty="0"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5867" y="5261515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0.25</a:t>
            </a:r>
            <a:endParaRPr lang="en-US" sz="3200" dirty="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1519" y="4826203"/>
            <a:ext cx="1554162" cy="172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800" y="4800600"/>
            <a:ext cx="1643063" cy="15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مقادیر مورد انتظار</a:t>
            </a:r>
            <a:endParaRPr lang="en-US" dirty="0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348762" y="1371600"/>
            <a:ext cx="8233637" cy="4525963"/>
          </a:xfrm>
        </p:spPr>
        <p:txBody>
          <a:bodyPr/>
          <a:lstStyle/>
          <a:p>
            <a:pPr algn="r" rtl="1">
              <a:lnSpc>
                <a:spcPct val="90000"/>
              </a:lnSpc>
            </a:pPr>
            <a:r>
              <a:rPr lang="fa-IR" sz="2600" dirty="0" smtClean="0"/>
              <a:t>مقادیر مورد انتظار یک تابع از یک متغییر تصادفی برابر میانگین وزندار توزیع احتمالات روی خروجیها است.</a:t>
            </a:r>
          </a:p>
          <a:p>
            <a:pPr lvl="4" algn="r" rtl="1">
              <a:lnSpc>
                <a:spcPct val="90000"/>
              </a:lnSpc>
            </a:pPr>
            <a:endParaRPr lang="en-US" sz="1600" dirty="0" smtClean="0"/>
          </a:p>
          <a:p>
            <a:pPr algn="r" rtl="1">
              <a:lnSpc>
                <a:spcPct val="90000"/>
              </a:lnSpc>
            </a:pPr>
            <a:r>
              <a:rPr lang="fa-IR" sz="2600" dirty="0" smtClean="0"/>
              <a:t>مثال: چقدر طول می کشد تا به فرودگاه برسیم؟</a:t>
            </a:r>
            <a:endParaRPr lang="en-US" sz="2000" dirty="0" smtClean="0"/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0963" y="4813148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065" y="1282849"/>
            <a:ext cx="3108698" cy="198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97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0.25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83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0.50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9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0.25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1824" y="42298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Probability: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97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20 min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83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30 min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69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60 min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1824" y="35440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Time: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8991600" y="3686253"/>
            <a:ext cx="838200" cy="914400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10800" y="3848833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35 min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76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x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62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x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48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x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196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libri"/>
                <a:cs typeface="Calibri"/>
              </a:rPr>
              <a:t>+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94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libri"/>
                <a:cs typeface="Calibri"/>
              </a:rPr>
              <a:t>+</a:t>
            </a:r>
            <a:endParaRPr lang="en-US" sz="36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>
                <a:latin typeface="Calibri"/>
              </a:rPr>
              <a:t>از چه احتمالاتی استفاده کنیم؟</a:t>
            </a:r>
            <a:endParaRPr lang="en-US" dirty="0" smtClean="0">
              <a:latin typeface="Calibri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181139" y="1485900"/>
            <a:ext cx="7239000" cy="4525963"/>
          </a:xfrm>
        </p:spPr>
        <p:txBody>
          <a:bodyPr/>
          <a:lstStyle/>
          <a:p>
            <a:pPr algn="r" rtl="1">
              <a:lnSpc>
                <a:spcPct val="80000"/>
              </a:lnSpc>
            </a:pPr>
            <a:r>
              <a:rPr lang="fa-IR" sz="2400" dirty="0" smtClean="0">
                <a:latin typeface="Calibri"/>
                <a:cs typeface="B Nazanin" pitchFamily="2" charset="-78"/>
              </a:rPr>
              <a:t>در جستجوی</a:t>
            </a:r>
            <a:r>
              <a:rPr lang="en-US" sz="2400" dirty="0" err="1" smtClean="0">
                <a:latin typeface="Calibri"/>
                <a:cs typeface="B Nazanin" pitchFamily="2" charset="-78"/>
              </a:rPr>
              <a:t>expectimax</a:t>
            </a:r>
            <a:r>
              <a:rPr lang="en-US" sz="2400" dirty="0" smtClean="0">
                <a:latin typeface="Calibri"/>
                <a:cs typeface="B Nazanin" pitchFamily="2" charset="-78"/>
              </a:rPr>
              <a:t> </a:t>
            </a:r>
            <a:r>
              <a:rPr lang="fa-IR" sz="2400" dirty="0">
                <a:latin typeface="Calibri"/>
                <a:cs typeface="B Nazanin" pitchFamily="2" charset="-78"/>
              </a:rPr>
              <a:t> </a:t>
            </a:r>
            <a:r>
              <a:rPr lang="fa-IR" sz="2400" dirty="0" smtClean="0">
                <a:latin typeface="Calibri"/>
                <a:cs typeface="B Nazanin" pitchFamily="2" charset="-78"/>
              </a:rPr>
              <a:t>ما از یک مدل احتمالی برای رفتار رقیب (یا محیط) در هر حالت استفاده می کنیم. </a:t>
            </a:r>
          </a:p>
          <a:p>
            <a:pPr lvl="1" algn="r" rtl="1">
              <a:lnSpc>
                <a:spcPct val="80000"/>
              </a:lnSpc>
            </a:pPr>
            <a:r>
              <a:rPr lang="fa-IR" sz="2000" dirty="0" smtClean="0">
                <a:latin typeface="Calibri"/>
                <a:cs typeface="B Nazanin" pitchFamily="2" charset="-78"/>
              </a:rPr>
              <a:t>مدل می تواند یک توزیع یکنواخت ساده باشد (مثل انداختن سکه یا تاس)</a:t>
            </a:r>
          </a:p>
          <a:p>
            <a:pPr lvl="1" algn="r" rtl="1">
              <a:lnSpc>
                <a:spcPct val="80000"/>
              </a:lnSpc>
            </a:pPr>
            <a:r>
              <a:rPr lang="fa-IR" sz="2000" dirty="0" smtClean="0">
                <a:latin typeface="Calibri"/>
                <a:cs typeface="B Nazanin" pitchFamily="2" charset="-78"/>
              </a:rPr>
              <a:t>مدل می تواند خیلی پیچیده باشد و به محاسبات زیادی نیاز داشته باشد. </a:t>
            </a:r>
          </a:p>
          <a:p>
            <a:pPr lvl="1" algn="r" rtl="1">
              <a:lnSpc>
                <a:spcPct val="80000"/>
              </a:lnSpc>
            </a:pPr>
            <a:r>
              <a:rPr lang="fa-IR" sz="2000" dirty="0" smtClean="0">
                <a:latin typeface="Calibri"/>
                <a:cs typeface="B Nazanin" pitchFamily="2" charset="-78"/>
              </a:rPr>
              <a:t>برای محیط یا رقیب غیر قابل پیش بینی از نودهای شانس استفاده می کنیم. </a:t>
            </a:r>
          </a:p>
          <a:p>
            <a:pPr lvl="1" algn="r" rtl="1">
              <a:lnSpc>
                <a:spcPct val="80000"/>
              </a:lnSpc>
            </a:pPr>
            <a:r>
              <a:rPr lang="fa-IR" sz="2000" dirty="0" smtClean="0">
                <a:latin typeface="Calibri"/>
                <a:cs typeface="B Nazanin" pitchFamily="2" charset="-78"/>
              </a:rPr>
              <a:t>مدل به ما می گوید که رفتارهای قابل انتظار رقیب کدام هستند؟</a:t>
            </a:r>
          </a:p>
          <a:p>
            <a:pPr algn="r" rtl="1">
              <a:lnSpc>
                <a:spcPct val="80000"/>
              </a:lnSpc>
            </a:pPr>
            <a:endParaRPr lang="en-US" sz="2400" dirty="0" smtClean="0">
              <a:latin typeface="Calibri"/>
              <a:cs typeface="B Nazanin" pitchFamily="2" charset="-78"/>
            </a:endParaRPr>
          </a:p>
          <a:p>
            <a:pPr algn="r" rtl="1">
              <a:lnSpc>
                <a:spcPct val="80000"/>
              </a:lnSpc>
            </a:pPr>
            <a:r>
              <a:rPr lang="fa-IR" sz="2400" dirty="0" smtClean="0">
                <a:latin typeface="Calibri"/>
                <a:cs typeface="B Nazanin" pitchFamily="2" charset="-78"/>
              </a:rPr>
              <a:t>فعلا فرض کنید هر نود شانسی دارای یک توزیع احتمالی از خروجیها است. اما راجع به نحوه ی محاسبه ی آن فعلا بحث نمی کنیم. </a:t>
            </a:r>
          </a:p>
        </p:txBody>
      </p:sp>
      <p:grpSp>
        <p:nvGrpSpPr>
          <p:cNvPr id="11268" name="Group 50"/>
          <p:cNvGrpSpPr>
            <a:grpSpLocks/>
          </p:cNvGrpSpPr>
          <p:nvPr/>
        </p:nvGrpSpPr>
        <p:grpSpPr bwMode="auto">
          <a:xfrm>
            <a:off x="609600" y="1371600"/>
            <a:ext cx="2819400" cy="3733800"/>
            <a:chOff x="3408" y="1248"/>
            <a:chExt cx="1776" cy="2352"/>
          </a:xfrm>
        </p:grpSpPr>
        <p:sp>
          <p:nvSpPr>
            <p:cNvPr id="11271" name="AutoShape 27"/>
            <p:cNvSpPr>
              <a:spLocks noChangeArrowheads="1"/>
            </p:cNvSpPr>
            <p:nvPr/>
          </p:nvSpPr>
          <p:spPr bwMode="auto">
            <a:xfrm>
              <a:off x="4141" y="1248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272" name="AutoShape 28"/>
            <p:cNvCxnSpPr>
              <a:cxnSpLocks noChangeShapeType="1"/>
              <a:stCxn id="11271" idx="3"/>
              <a:endCxn id="11278" idx="0"/>
            </p:cNvCxnSpPr>
            <p:nvPr/>
          </p:nvCxnSpPr>
          <p:spPr bwMode="auto">
            <a:xfrm flipH="1">
              <a:off x="3871" y="1392"/>
              <a:ext cx="360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3" name="AutoShape 29"/>
            <p:cNvCxnSpPr>
              <a:cxnSpLocks noChangeShapeType="1"/>
              <a:stCxn id="11271" idx="3"/>
              <a:endCxn id="11279" idx="0"/>
            </p:cNvCxnSpPr>
            <p:nvPr/>
          </p:nvCxnSpPr>
          <p:spPr bwMode="auto">
            <a:xfrm>
              <a:off x="4231" y="1392"/>
              <a:ext cx="361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4" name="AutoShape 30"/>
            <p:cNvCxnSpPr>
              <a:cxnSpLocks noChangeShapeType="1"/>
            </p:cNvCxnSpPr>
            <p:nvPr/>
          </p:nvCxnSpPr>
          <p:spPr bwMode="auto">
            <a:xfrm flipH="1">
              <a:off x="3690" y="1861"/>
              <a:ext cx="181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5" name="AutoShape 31"/>
            <p:cNvCxnSpPr>
              <a:cxnSpLocks noChangeShapeType="1"/>
            </p:cNvCxnSpPr>
            <p:nvPr/>
          </p:nvCxnSpPr>
          <p:spPr bwMode="auto">
            <a:xfrm>
              <a:off x="3871" y="1861"/>
              <a:ext cx="144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6" name="AutoShape 32"/>
            <p:cNvCxnSpPr>
              <a:cxnSpLocks noChangeShapeType="1"/>
            </p:cNvCxnSpPr>
            <p:nvPr/>
          </p:nvCxnSpPr>
          <p:spPr bwMode="auto">
            <a:xfrm flipH="1">
              <a:off x="441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7" name="AutoShape 33"/>
            <p:cNvCxnSpPr>
              <a:cxnSpLocks noChangeShapeType="1"/>
            </p:cNvCxnSpPr>
            <p:nvPr/>
          </p:nvCxnSpPr>
          <p:spPr bwMode="auto">
            <a:xfrm>
              <a:off x="459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78" name="Oval 34"/>
            <p:cNvSpPr>
              <a:spLocks noChangeArrowheads="1"/>
            </p:cNvSpPr>
            <p:nvPr/>
          </p:nvSpPr>
          <p:spPr bwMode="auto">
            <a:xfrm>
              <a:off x="3780" y="168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79" name="Oval 35"/>
            <p:cNvSpPr>
              <a:spLocks noChangeArrowheads="1"/>
            </p:cNvSpPr>
            <p:nvPr/>
          </p:nvSpPr>
          <p:spPr bwMode="auto">
            <a:xfrm>
              <a:off x="4502" y="168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pic>
          <p:nvPicPr>
            <p:cNvPr id="11280" name="Picture 3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22" y="1681"/>
              <a:ext cx="162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1" name="Picture 3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8" y="2367"/>
              <a:ext cx="148" cy="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2" name="Picture 3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13" y="1248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83" name="Oval 40"/>
            <p:cNvSpPr>
              <a:spLocks noChangeArrowheads="1"/>
            </p:cNvSpPr>
            <p:nvPr/>
          </p:nvSpPr>
          <p:spPr bwMode="auto">
            <a:xfrm>
              <a:off x="3961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4" name="Oval 41"/>
            <p:cNvSpPr>
              <a:spLocks noChangeArrowheads="1"/>
            </p:cNvSpPr>
            <p:nvPr/>
          </p:nvSpPr>
          <p:spPr bwMode="auto">
            <a:xfrm>
              <a:off x="4321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5" name="Oval 42"/>
            <p:cNvSpPr>
              <a:spLocks noChangeArrowheads="1"/>
            </p:cNvSpPr>
            <p:nvPr/>
          </p:nvSpPr>
          <p:spPr bwMode="auto">
            <a:xfrm>
              <a:off x="4682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286" name="AutoShape 43"/>
            <p:cNvCxnSpPr>
              <a:cxnSpLocks noChangeShapeType="1"/>
            </p:cNvCxnSpPr>
            <p:nvPr/>
          </p:nvCxnSpPr>
          <p:spPr bwMode="auto">
            <a:xfrm>
              <a:off x="3696" y="2496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87" name="Line 44"/>
            <p:cNvSpPr>
              <a:spLocks noChangeShapeType="1"/>
            </p:cNvSpPr>
            <p:nvPr/>
          </p:nvSpPr>
          <p:spPr bwMode="auto">
            <a:xfrm flipH="1">
              <a:off x="3552" y="2496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8" name="AutoShape 45"/>
            <p:cNvSpPr>
              <a:spLocks noChangeArrowheads="1"/>
            </p:cNvSpPr>
            <p:nvPr/>
          </p:nvSpPr>
          <p:spPr bwMode="auto">
            <a:xfrm>
              <a:off x="3456" y="2976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pic>
          <p:nvPicPr>
            <p:cNvPr id="11289" name="Picture 4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22" y="2976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290" name="AutoShape 47"/>
            <p:cNvCxnSpPr>
              <a:cxnSpLocks noChangeShapeType="1"/>
            </p:cNvCxnSpPr>
            <p:nvPr/>
          </p:nvCxnSpPr>
          <p:spPr bwMode="auto">
            <a:xfrm>
              <a:off x="3552" y="3120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91" name="Line 48"/>
            <p:cNvSpPr>
              <a:spLocks noChangeShapeType="1"/>
            </p:cNvSpPr>
            <p:nvPr/>
          </p:nvSpPr>
          <p:spPr bwMode="auto">
            <a:xfrm flipH="1">
              <a:off x="3408" y="3120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92" name="Oval 39"/>
            <p:cNvSpPr>
              <a:spLocks noChangeArrowheads="1"/>
            </p:cNvSpPr>
            <p:nvPr/>
          </p:nvSpPr>
          <p:spPr bwMode="auto">
            <a:xfrm>
              <a:off x="3600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11269" name="Text Box 51"/>
          <p:cNvSpPr txBox="1">
            <a:spLocks noChangeArrowheads="1"/>
          </p:cNvSpPr>
          <p:nvPr/>
        </p:nvSpPr>
        <p:spPr bwMode="auto">
          <a:xfrm>
            <a:off x="304800" y="5410200"/>
            <a:ext cx="3886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a-IR" dirty="0" smtClean="0">
                <a:solidFill>
                  <a:srgbClr val="CC0000"/>
                </a:solidFill>
                <a:latin typeface="Calibri"/>
                <a:cs typeface="B Nazanin" pitchFamily="2" charset="-78"/>
              </a:rPr>
              <a:t>این که ما فرض می کنیم طرف مقابل یا محیط دارای رفتارهای غیرقطعی است به این معنا نیست که رقیب در حین بازی دارد تاس می اندازد!</a:t>
            </a:r>
            <a:endParaRPr lang="en-US" dirty="0">
              <a:solidFill>
                <a:srgbClr val="CC0000"/>
              </a:solidFill>
              <a:latin typeface="Calibri"/>
              <a:cs typeface="B Nazani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کوییز: احتمالات اگاهانه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sz="2400" dirty="0" smtClean="0"/>
              <a:t>فرض کنید رقب ما </a:t>
            </a:r>
            <a:r>
              <a:rPr lang="en-US" sz="2400" dirty="0" err="1" smtClean="0"/>
              <a:t>minimax</a:t>
            </a:r>
            <a:r>
              <a:rPr lang="fa-IR" sz="2400" dirty="0" smtClean="0"/>
              <a:t> را تا عمق 2 اجرا می کند و در 80% موافع از این محاسبات استفاده می کند. در 20% باقیمانده نیز تصادفی بازی می کند.</a:t>
            </a:r>
          </a:p>
          <a:p>
            <a:pPr algn="r" rtl="1"/>
            <a:r>
              <a:rPr lang="fa-IR" sz="2400" dirty="0" smtClean="0"/>
              <a:t>سوال: از چه جستجوی درختی استفاده خواهید کرد؟ </a:t>
            </a:r>
            <a:endParaRPr lang="en-US" sz="2400" dirty="0"/>
          </a:p>
        </p:txBody>
      </p:sp>
      <p:sp>
        <p:nvSpPr>
          <p:cNvPr id="29" name="Cloud Callout 28"/>
          <p:cNvSpPr/>
          <p:nvPr/>
        </p:nvSpPr>
        <p:spPr>
          <a:xfrm>
            <a:off x="533400" y="3352800"/>
            <a:ext cx="2286000" cy="2362200"/>
          </a:xfrm>
          <a:prstGeom prst="cloudCallout">
            <a:avLst>
              <a:gd name="adj1" fmla="val 85321"/>
              <a:gd name="adj2" fmla="val -25814"/>
            </a:avLst>
          </a:prstGeom>
          <a:solidFill>
            <a:srgbClr val="B5E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914400" y="3886200"/>
            <a:ext cx="1524000" cy="943442"/>
            <a:chOff x="7620000" y="2801226"/>
            <a:chExt cx="3352800" cy="2075574"/>
          </a:xfrm>
        </p:grpSpPr>
        <p:sp>
          <p:nvSpPr>
            <p:cNvPr id="40" name="AutoShape 5"/>
            <p:cNvSpPr>
              <a:spLocks noChangeArrowheads="1"/>
            </p:cNvSpPr>
            <p:nvPr/>
          </p:nvSpPr>
          <p:spPr bwMode="auto">
            <a:xfrm>
              <a:off x="82296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1" name="AutoShape 6"/>
            <p:cNvSpPr>
              <a:spLocks noChangeArrowheads="1"/>
            </p:cNvSpPr>
            <p:nvPr/>
          </p:nvSpPr>
          <p:spPr bwMode="auto">
            <a:xfrm rot="10800000">
              <a:off x="7848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2" name="AutoShape 7"/>
            <p:cNvSpPr>
              <a:spLocks noChangeArrowheads="1"/>
            </p:cNvSpPr>
            <p:nvPr/>
          </p:nvSpPr>
          <p:spPr bwMode="auto">
            <a:xfrm rot="10800000">
              <a:off x="8610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43" name="AutoShape 12"/>
            <p:cNvCxnSpPr>
              <a:cxnSpLocks noChangeShapeType="1"/>
              <a:stCxn id="40" idx="3"/>
              <a:endCxn id="41" idx="3"/>
            </p:cNvCxnSpPr>
            <p:nvPr/>
          </p:nvCxnSpPr>
          <p:spPr bwMode="auto">
            <a:xfrm flipH="1">
              <a:off x="8039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3"/>
            <p:cNvCxnSpPr>
              <a:cxnSpLocks noChangeShapeType="1"/>
              <a:stCxn id="40" idx="3"/>
              <a:endCxn id="42" idx="3"/>
            </p:cNvCxnSpPr>
            <p:nvPr/>
          </p:nvCxnSpPr>
          <p:spPr bwMode="auto">
            <a:xfrm>
              <a:off x="8420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9" name="AutoShape 5"/>
            <p:cNvSpPr>
              <a:spLocks noChangeArrowheads="1"/>
            </p:cNvSpPr>
            <p:nvPr/>
          </p:nvSpPr>
          <p:spPr bwMode="auto">
            <a:xfrm>
              <a:off x="99822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0" name="AutoShape 6"/>
            <p:cNvSpPr>
              <a:spLocks noChangeArrowheads="1"/>
            </p:cNvSpPr>
            <p:nvPr/>
          </p:nvSpPr>
          <p:spPr bwMode="auto">
            <a:xfrm rot="10800000">
              <a:off x="9601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1" name="AutoShape 7"/>
            <p:cNvSpPr>
              <a:spLocks noChangeArrowheads="1"/>
            </p:cNvSpPr>
            <p:nvPr/>
          </p:nvSpPr>
          <p:spPr bwMode="auto">
            <a:xfrm rot="10800000">
              <a:off x="10363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52" name="AutoShape 12"/>
            <p:cNvCxnSpPr>
              <a:cxnSpLocks noChangeShapeType="1"/>
              <a:stCxn id="49" idx="3"/>
              <a:endCxn id="50" idx="3"/>
            </p:cNvCxnSpPr>
            <p:nvPr/>
          </p:nvCxnSpPr>
          <p:spPr bwMode="auto">
            <a:xfrm flipH="1">
              <a:off x="9791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13"/>
            <p:cNvCxnSpPr>
              <a:cxnSpLocks noChangeShapeType="1"/>
              <a:stCxn id="49" idx="3"/>
              <a:endCxn id="51" idx="3"/>
            </p:cNvCxnSpPr>
            <p:nvPr/>
          </p:nvCxnSpPr>
          <p:spPr bwMode="auto">
            <a:xfrm>
              <a:off x="10172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4" name="AutoShape 12"/>
            <p:cNvCxnSpPr>
              <a:cxnSpLocks noChangeShapeType="1"/>
              <a:stCxn id="58" idx="0"/>
              <a:endCxn id="40" idx="0"/>
            </p:cNvCxnSpPr>
            <p:nvPr/>
          </p:nvCxnSpPr>
          <p:spPr bwMode="auto">
            <a:xfrm flipH="1">
              <a:off x="8420100" y="3106025"/>
              <a:ext cx="838200" cy="3229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5" name="AutoShape 13"/>
            <p:cNvCxnSpPr>
              <a:cxnSpLocks noChangeShapeType="1"/>
              <a:stCxn id="58" idx="0"/>
              <a:endCxn id="49" idx="0"/>
            </p:cNvCxnSpPr>
            <p:nvPr/>
          </p:nvCxnSpPr>
          <p:spPr bwMode="auto">
            <a:xfrm>
              <a:off x="9258300" y="3106025"/>
              <a:ext cx="914399" cy="322973"/>
            </a:xfrm>
            <a:prstGeom prst="straightConnector1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58" name="AutoShape 7"/>
            <p:cNvSpPr>
              <a:spLocks noChangeArrowheads="1"/>
            </p:cNvSpPr>
            <p:nvPr/>
          </p:nvSpPr>
          <p:spPr bwMode="auto">
            <a:xfrm rot="10800000">
              <a:off x="9067800" y="2801226"/>
              <a:ext cx="381000" cy="304799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1" name="AutoShape 5"/>
            <p:cNvSpPr>
              <a:spLocks noChangeArrowheads="1"/>
            </p:cNvSpPr>
            <p:nvPr/>
          </p:nvSpPr>
          <p:spPr bwMode="auto">
            <a:xfrm>
              <a:off x="7620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2" name="AutoShape 5"/>
            <p:cNvSpPr>
              <a:spLocks noChangeArrowheads="1"/>
            </p:cNvSpPr>
            <p:nvPr/>
          </p:nvSpPr>
          <p:spPr bwMode="auto">
            <a:xfrm>
              <a:off x="8001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63" name="AutoShape 12"/>
            <p:cNvCxnSpPr>
              <a:cxnSpLocks noChangeShapeType="1"/>
              <a:stCxn id="41" idx="0"/>
              <a:endCxn id="61" idx="0"/>
            </p:cNvCxnSpPr>
            <p:nvPr/>
          </p:nvCxnSpPr>
          <p:spPr bwMode="auto">
            <a:xfrm flipH="1">
              <a:off x="78105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4" name="AutoShape 13"/>
            <p:cNvCxnSpPr>
              <a:cxnSpLocks noChangeShapeType="1"/>
              <a:stCxn id="41" idx="0"/>
              <a:endCxn id="62" idx="0"/>
            </p:cNvCxnSpPr>
            <p:nvPr/>
          </p:nvCxnSpPr>
          <p:spPr bwMode="auto">
            <a:xfrm>
              <a:off x="80391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0" name="AutoShape 5"/>
            <p:cNvSpPr>
              <a:spLocks noChangeArrowheads="1"/>
            </p:cNvSpPr>
            <p:nvPr/>
          </p:nvSpPr>
          <p:spPr bwMode="auto">
            <a:xfrm>
              <a:off x="8458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1" name="AutoShape 5"/>
            <p:cNvSpPr>
              <a:spLocks noChangeArrowheads="1"/>
            </p:cNvSpPr>
            <p:nvPr/>
          </p:nvSpPr>
          <p:spPr bwMode="auto">
            <a:xfrm>
              <a:off x="8839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2" name="AutoShape 12"/>
            <p:cNvCxnSpPr>
              <a:cxnSpLocks noChangeShapeType="1"/>
              <a:stCxn id="42" idx="0"/>
              <a:endCxn id="70" idx="0"/>
            </p:cNvCxnSpPr>
            <p:nvPr/>
          </p:nvCxnSpPr>
          <p:spPr bwMode="auto">
            <a:xfrm flipH="1">
              <a:off x="8648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3" name="AutoShape 13"/>
            <p:cNvCxnSpPr>
              <a:cxnSpLocks noChangeShapeType="1"/>
              <a:stCxn id="42" idx="0"/>
              <a:endCxn id="71" idx="0"/>
            </p:cNvCxnSpPr>
            <p:nvPr/>
          </p:nvCxnSpPr>
          <p:spPr bwMode="auto">
            <a:xfrm>
              <a:off x="8801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6" name="AutoShape 5"/>
            <p:cNvSpPr>
              <a:spLocks noChangeArrowheads="1"/>
            </p:cNvSpPr>
            <p:nvPr/>
          </p:nvSpPr>
          <p:spPr bwMode="auto">
            <a:xfrm>
              <a:off x="9372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7" name="AutoShape 5"/>
            <p:cNvSpPr>
              <a:spLocks noChangeArrowheads="1"/>
            </p:cNvSpPr>
            <p:nvPr/>
          </p:nvSpPr>
          <p:spPr bwMode="auto">
            <a:xfrm>
              <a:off x="9753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8" name="AutoShape 12"/>
            <p:cNvCxnSpPr>
              <a:cxnSpLocks noChangeShapeType="1"/>
              <a:endCxn id="76" idx="0"/>
            </p:cNvCxnSpPr>
            <p:nvPr/>
          </p:nvCxnSpPr>
          <p:spPr bwMode="auto">
            <a:xfrm flipH="1">
              <a:off x="9563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" name="AutoShape 13"/>
            <p:cNvCxnSpPr>
              <a:cxnSpLocks noChangeShapeType="1"/>
              <a:endCxn id="77" idx="0"/>
            </p:cNvCxnSpPr>
            <p:nvPr/>
          </p:nvCxnSpPr>
          <p:spPr bwMode="auto">
            <a:xfrm>
              <a:off x="9791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0" name="AutoShape 5"/>
            <p:cNvSpPr>
              <a:spLocks noChangeArrowheads="1"/>
            </p:cNvSpPr>
            <p:nvPr/>
          </p:nvSpPr>
          <p:spPr bwMode="auto">
            <a:xfrm>
              <a:off x="10210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1" name="AutoShape 5"/>
            <p:cNvSpPr>
              <a:spLocks noChangeArrowheads="1"/>
            </p:cNvSpPr>
            <p:nvPr/>
          </p:nvSpPr>
          <p:spPr bwMode="auto">
            <a:xfrm>
              <a:off x="10591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82" name="AutoShape 12"/>
            <p:cNvCxnSpPr>
              <a:cxnSpLocks noChangeShapeType="1"/>
              <a:endCxn id="80" idx="0"/>
            </p:cNvCxnSpPr>
            <p:nvPr/>
          </p:nvCxnSpPr>
          <p:spPr bwMode="auto">
            <a:xfrm flipH="1">
              <a:off x="104013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3" name="AutoShape 13"/>
            <p:cNvCxnSpPr>
              <a:cxnSpLocks noChangeShapeType="1"/>
              <a:endCxn id="81" idx="0"/>
            </p:cNvCxnSpPr>
            <p:nvPr/>
          </p:nvCxnSpPr>
          <p:spPr bwMode="auto">
            <a:xfrm>
              <a:off x="105537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86" name="TextBox 85"/>
          <p:cNvSpPr txBox="1"/>
          <p:nvPr/>
        </p:nvSpPr>
        <p:spPr>
          <a:xfrm>
            <a:off x="3285392" y="4114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0.1          0.9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88" name="Content Placeholder 2"/>
          <p:cNvSpPr txBox="1">
            <a:spLocks/>
          </p:cNvSpPr>
          <p:nvPr/>
        </p:nvSpPr>
        <p:spPr bwMode="auto">
          <a:xfrm>
            <a:off x="5943600" y="3047999"/>
            <a:ext cx="5918200" cy="323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r" defTabSz="914400" rtl="1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fa-I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cs typeface="B Nazanin" pitchFamily="2" charset="-78"/>
              </a:rPr>
              <a:t>جواب: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cs typeface="B Nazanin" pitchFamily="2" charset="-78"/>
              </a:rPr>
              <a:t>Expectimax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cs typeface="B Nazanin" pitchFamily="2" charset="-78"/>
              </a:rPr>
              <a:t>!</a:t>
            </a:r>
            <a:endParaRPr lang="en-US" sz="2400" kern="0" noProof="0" dirty="0" smtClean="0">
              <a:solidFill>
                <a:schemeClr val="accent2"/>
              </a:solidFill>
              <a:latin typeface="Calibri" pitchFamily="34" charset="0"/>
              <a:cs typeface="B Nazanin" pitchFamily="2" charset="-78"/>
            </a:endParaRPr>
          </a:p>
          <a:p>
            <a:pPr marL="800082" lvl="1" indent="-342882" algn="r" rtl="1">
              <a:spcBef>
                <a:spcPct val="20000"/>
              </a:spcBef>
              <a:buFont typeface="Wingdings" pitchFamily="2" charset="2"/>
              <a:buChar char="§"/>
            </a:pPr>
            <a:r>
              <a:rPr lang="fa-IR" sz="2000" kern="0" noProof="0" dirty="0" smtClean="0">
                <a:latin typeface="Calibri" pitchFamily="34" charset="0"/>
                <a:cs typeface="B Nazanin" pitchFamily="2" charset="-78"/>
              </a:rPr>
              <a:t>برای بدست آوردن احتمال نودهای شانس، باید رفتار رقیب را شبیه سازی کنیم.</a:t>
            </a:r>
            <a:endParaRPr lang="en-US" sz="2000" kern="0" noProof="0" dirty="0" smtClean="0">
              <a:latin typeface="Calibri" pitchFamily="34" charset="0"/>
              <a:cs typeface="B Nazanin" pitchFamily="2" charset="-78"/>
            </a:endParaRPr>
          </a:p>
          <a:p>
            <a:pPr marL="800082" lvl="1" indent="-342882" algn="r" rtl="1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fa-IR" sz="2000" b="0" i="0" u="none" strike="noStrike" kern="0" cap="none" spc="0" normalizeH="0" baseline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B Nazanin" pitchFamily="2" charset="-78"/>
              </a:rPr>
              <a:t>انجام اینکار به سرعت</a:t>
            </a:r>
            <a:r>
              <a:rPr kumimoji="0" lang="fa-IR" sz="2000" b="0" i="0" u="none" strike="noStrike" kern="0" cap="none" spc="0" normalizeH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B Nazanin" pitchFamily="2" charset="-78"/>
              </a:rPr>
              <a:t> باعث کند شدن کار می شود.</a:t>
            </a:r>
            <a:endParaRPr kumimoji="0" lang="en-US" sz="2000" b="0" i="0" u="none" strike="noStrike" kern="0" cap="none" spc="0" normalizeH="0" dirty="0" smtClean="0">
              <a:ln>
                <a:noFill/>
              </a:ln>
              <a:effectLst/>
              <a:uLnTx/>
              <a:uFillTx/>
              <a:latin typeface="Calibri" pitchFamily="34" charset="0"/>
              <a:cs typeface="B Nazanin" pitchFamily="2" charset="-78"/>
            </a:endParaRPr>
          </a:p>
          <a:p>
            <a:pPr marL="800082" lvl="1" indent="-342882" algn="r" rtl="1">
              <a:spcBef>
                <a:spcPct val="20000"/>
              </a:spcBef>
              <a:buFont typeface="Wingdings" pitchFamily="2" charset="2"/>
              <a:buChar char="§"/>
            </a:pPr>
            <a:r>
              <a:rPr lang="fa-IR" sz="2000" kern="0" dirty="0" smtClean="0">
                <a:latin typeface="Calibri" pitchFamily="34" charset="0"/>
                <a:cs typeface="B Nazanin" pitchFamily="2" charset="-78"/>
              </a:rPr>
              <a:t>بدتر این که شما باید رقیبی را شبیه سازی کنید که دارد شما را شبیه سازی می کند. </a:t>
            </a:r>
            <a:endParaRPr lang="en-US" sz="2000" kern="0" dirty="0" smtClean="0">
              <a:latin typeface="Calibri" pitchFamily="34" charset="0"/>
              <a:cs typeface="B Nazanin" pitchFamily="2" charset="-78"/>
            </a:endParaRPr>
          </a:p>
          <a:p>
            <a:pPr marL="800082" lvl="1" indent="-342882" algn="r" rtl="1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noProof="0" dirty="0" err="1" smtClean="0">
                <a:latin typeface="Calibri" pitchFamily="34" charset="0"/>
                <a:cs typeface="B Nazanin" pitchFamily="2" charset="-78"/>
              </a:rPr>
              <a:t>minimax</a:t>
            </a:r>
            <a:r>
              <a:rPr lang="fa-IR" sz="2000" kern="0" noProof="0" dirty="0" smtClean="0">
                <a:latin typeface="Calibri" pitchFamily="34" charset="0"/>
                <a:cs typeface="B Nazanin" pitchFamily="2" charset="-78"/>
              </a:rPr>
              <a:t> دارای این خاصیت مفید است که کلا منجر به یک درخت بازی می شود. 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3429000" y="3048000"/>
            <a:ext cx="2133600" cy="2286000"/>
            <a:chOff x="3429000" y="3048000"/>
            <a:chExt cx="2133600" cy="2286000"/>
          </a:xfrm>
        </p:grpSpPr>
        <p:sp>
          <p:nvSpPr>
            <p:cNvPr id="4" name="AutoShape 27"/>
            <p:cNvSpPr>
              <a:spLocks noChangeArrowheads="1"/>
            </p:cNvSpPr>
            <p:nvPr/>
          </p:nvSpPr>
          <p:spPr bwMode="auto">
            <a:xfrm>
              <a:off x="4364038" y="3048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" name="AutoShape 28"/>
            <p:cNvCxnSpPr>
              <a:cxnSpLocks noChangeShapeType="1"/>
              <a:stCxn id="4" idx="3"/>
              <a:endCxn id="11" idx="0"/>
            </p:cNvCxnSpPr>
            <p:nvPr/>
          </p:nvCxnSpPr>
          <p:spPr bwMode="auto">
            <a:xfrm flipH="1">
              <a:off x="3935413" y="3276600"/>
              <a:ext cx="571500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" name="AutoShape 29"/>
            <p:cNvCxnSpPr>
              <a:cxnSpLocks noChangeShapeType="1"/>
              <a:stCxn id="4" idx="3"/>
              <a:endCxn id="12" idx="0"/>
            </p:cNvCxnSpPr>
            <p:nvPr/>
          </p:nvCxnSpPr>
          <p:spPr bwMode="auto">
            <a:xfrm>
              <a:off x="4506913" y="3276600"/>
              <a:ext cx="573087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" name="AutoShape 30"/>
            <p:cNvCxnSpPr>
              <a:cxnSpLocks noChangeShapeType="1"/>
              <a:stCxn id="11" idx="4"/>
              <a:endCxn id="18" idx="0"/>
            </p:cNvCxnSpPr>
            <p:nvPr/>
          </p:nvCxnSpPr>
          <p:spPr bwMode="auto">
            <a:xfrm flipH="1">
              <a:off x="3648075" y="4021138"/>
              <a:ext cx="286544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" name="AutoShape 31"/>
            <p:cNvCxnSpPr>
              <a:cxnSpLocks noChangeShapeType="1"/>
              <a:stCxn id="11" idx="4"/>
              <a:endCxn id="21" idx="0"/>
            </p:cNvCxnSpPr>
            <p:nvPr/>
          </p:nvCxnSpPr>
          <p:spPr bwMode="auto">
            <a:xfrm>
              <a:off x="3934619" y="4021138"/>
              <a:ext cx="246856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" name="AutoShape 32"/>
            <p:cNvCxnSpPr>
              <a:cxnSpLocks noChangeShapeType="1"/>
              <a:stCxn id="12" idx="4"/>
              <a:endCxn id="27" idx="0"/>
            </p:cNvCxnSpPr>
            <p:nvPr/>
          </p:nvCxnSpPr>
          <p:spPr bwMode="auto">
            <a:xfrm flipH="1">
              <a:off x="4810125" y="4021138"/>
              <a:ext cx="26987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AutoShape 33"/>
            <p:cNvCxnSpPr>
              <a:cxnSpLocks noChangeShapeType="1"/>
              <a:stCxn id="12" idx="4"/>
              <a:endCxn id="28" idx="0"/>
            </p:cNvCxnSpPr>
            <p:nvPr/>
          </p:nvCxnSpPr>
          <p:spPr bwMode="auto">
            <a:xfrm>
              <a:off x="5080000" y="4021138"/>
              <a:ext cx="26352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" name="Oval 34"/>
            <p:cNvSpPr>
              <a:spLocks noChangeArrowheads="1"/>
            </p:cNvSpPr>
            <p:nvPr/>
          </p:nvSpPr>
          <p:spPr bwMode="auto">
            <a:xfrm>
              <a:off x="3790950" y="37353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35"/>
            <p:cNvSpPr>
              <a:spLocks noChangeArrowheads="1"/>
            </p:cNvSpPr>
            <p:nvPr/>
          </p:nvSpPr>
          <p:spPr bwMode="auto">
            <a:xfrm>
              <a:off x="4937125" y="37353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43"/>
            <p:cNvCxnSpPr>
              <a:cxnSpLocks noChangeShapeType="1"/>
            </p:cNvCxnSpPr>
            <p:nvPr/>
          </p:nvCxnSpPr>
          <p:spPr bwMode="auto">
            <a:xfrm>
              <a:off x="3657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" name="Line 44"/>
            <p:cNvSpPr>
              <a:spLocks noChangeShapeType="1"/>
            </p:cNvSpPr>
            <p:nvPr/>
          </p:nvSpPr>
          <p:spPr bwMode="auto">
            <a:xfrm flipH="1">
              <a:off x="3429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45"/>
            <p:cNvSpPr>
              <a:spLocks noChangeArrowheads="1"/>
            </p:cNvSpPr>
            <p:nvPr/>
          </p:nvSpPr>
          <p:spPr bwMode="auto">
            <a:xfrm>
              <a:off x="35052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45"/>
            <p:cNvSpPr>
              <a:spLocks noChangeArrowheads="1"/>
            </p:cNvSpPr>
            <p:nvPr/>
          </p:nvSpPr>
          <p:spPr bwMode="auto">
            <a:xfrm>
              <a:off x="40386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45"/>
            <p:cNvSpPr>
              <a:spLocks noChangeArrowheads="1"/>
            </p:cNvSpPr>
            <p:nvPr/>
          </p:nvSpPr>
          <p:spPr bwMode="auto">
            <a:xfrm>
              <a:off x="46672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AutoShape 45"/>
            <p:cNvSpPr>
              <a:spLocks noChangeArrowheads="1"/>
            </p:cNvSpPr>
            <p:nvPr/>
          </p:nvSpPr>
          <p:spPr bwMode="auto">
            <a:xfrm>
              <a:off x="52006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89" name="AutoShape 43"/>
            <p:cNvCxnSpPr>
              <a:cxnSpLocks noChangeShapeType="1"/>
            </p:cNvCxnSpPr>
            <p:nvPr/>
          </p:nvCxnSpPr>
          <p:spPr bwMode="auto">
            <a:xfrm>
              <a:off x="4191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0" name="Line 44"/>
            <p:cNvSpPr>
              <a:spLocks noChangeShapeType="1"/>
            </p:cNvSpPr>
            <p:nvPr/>
          </p:nvSpPr>
          <p:spPr bwMode="auto">
            <a:xfrm flipH="1">
              <a:off x="3962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1" name="AutoShape 43"/>
            <p:cNvCxnSpPr>
              <a:cxnSpLocks noChangeShapeType="1"/>
            </p:cNvCxnSpPr>
            <p:nvPr/>
          </p:nvCxnSpPr>
          <p:spPr bwMode="auto">
            <a:xfrm>
              <a:off x="4800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2" name="Line 44"/>
            <p:cNvSpPr>
              <a:spLocks noChangeShapeType="1"/>
            </p:cNvSpPr>
            <p:nvPr/>
          </p:nvSpPr>
          <p:spPr bwMode="auto">
            <a:xfrm flipH="1">
              <a:off x="4572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3" name="AutoShape 43"/>
            <p:cNvCxnSpPr>
              <a:cxnSpLocks noChangeShapeType="1"/>
            </p:cNvCxnSpPr>
            <p:nvPr/>
          </p:nvCxnSpPr>
          <p:spPr bwMode="auto">
            <a:xfrm>
              <a:off x="5334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4" name="Line 44"/>
            <p:cNvSpPr>
              <a:spLocks noChangeShapeType="1"/>
            </p:cNvSpPr>
            <p:nvPr/>
          </p:nvSpPr>
          <p:spPr bwMode="auto">
            <a:xfrm flipH="1">
              <a:off x="5105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8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7471" y="1340652"/>
            <a:ext cx="8362412" cy="438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فرضیات مدل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3130" y="2369236"/>
            <a:ext cx="4710819" cy="371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2275" y="2523872"/>
            <a:ext cx="4323969" cy="32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خطرهای خوش بینی و بدبینی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8382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 smtClean="0">
                <a:latin typeface="Calibri" pitchFamily="34" charset="0"/>
                <a:cs typeface="B Nazanin" pitchFamily="2" charset="-78"/>
              </a:rPr>
              <a:t>خوش بینی مفرط</a:t>
            </a:r>
            <a:endParaRPr lang="en-US" sz="2400" dirty="0" smtClean="0">
              <a:latin typeface="Calibri" pitchFamily="34" charset="0"/>
              <a:cs typeface="B Nazanin" pitchFamily="2" charset="-78"/>
            </a:endParaRPr>
          </a:p>
          <a:p>
            <a:pPr algn="ctr"/>
            <a:r>
              <a:rPr lang="fa-IR" dirty="0" smtClean="0">
                <a:latin typeface="Calibri" pitchFamily="34" charset="0"/>
                <a:cs typeface="B Nazanin" pitchFamily="2" charset="-78"/>
              </a:rPr>
              <a:t>در یک دنیای کاملا خصمانه به شانس متکی شویم.</a:t>
            </a:r>
            <a:endParaRPr lang="en-US" dirty="0">
              <a:latin typeface="Calibri" pitchFamily="34" charset="0"/>
              <a:cs typeface="B Nazanin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8400" y="1394936"/>
            <a:ext cx="510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 smtClean="0">
                <a:latin typeface="Calibri" pitchFamily="34" charset="0"/>
                <a:cs typeface="B Nazanin" pitchFamily="2" charset="-78"/>
              </a:rPr>
              <a:t>بدبینی مفرط</a:t>
            </a:r>
            <a:endParaRPr lang="en-US" sz="2400" dirty="0" smtClean="0">
              <a:latin typeface="Calibri" pitchFamily="34" charset="0"/>
              <a:cs typeface="B Nazanin" pitchFamily="2" charset="-78"/>
            </a:endParaRPr>
          </a:p>
          <a:p>
            <a:pPr algn="ctr"/>
            <a:r>
              <a:rPr lang="fa-IR" dirty="0" smtClean="0">
                <a:latin typeface="Calibri" pitchFamily="34" charset="0"/>
                <a:cs typeface="B Nazanin" pitchFamily="2" charset="-78"/>
              </a:rPr>
              <a:t>همیشه فرض کنیم که بدترین حالت اتفاق می افتد در حالی که در عمل اینگونه نباشد.</a:t>
            </a:r>
            <a:endParaRPr lang="en-US" dirty="0">
              <a:latin typeface="Calibri" pitchFamily="34" charset="0"/>
              <a:cs typeface="B Nazani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فرضیات در مقابل واقعیت</a:t>
            </a:r>
            <a:endParaRPr lang="en-US" dirty="0" smtClean="0"/>
          </a:p>
        </p:txBody>
      </p:sp>
      <p:pic>
        <p:nvPicPr>
          <p:cNvPr id="15363" name="Picture 2" descr="\\.host\Shared Folders\Shared with PC\images\min-vs-exp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752600"/>
            <a:ext cx="3289300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023250"/>
              </p:ext>
            </p:extLst>
          </p:nvPr>
        </p:nvGraphicFramePr>
        <p:xfrm>
          <a:off x="5791200" y="1905000"/>
          <a:ext cx="5715000" cy="309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/>
                <a:gridCol w="2133600"/>
                <a:gridCol w="2057400"/>
              </a:tblGrid>
              <a:tr h="83820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Adversarial 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Random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Minimax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Score: 483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Score: 493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1117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Expectimax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Won 1/5</a:t>
                      </a:r>
                    </a:p>
                    <a:p>
                      <a:pPr algn="ctr"/>
                      <a:endParaRPr lang="en-US" sz="1050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Score: -303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Score: 503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383" name="TextBox 6"/>
          <p:cNvSpPr txBox="1">
            <a:spLocks noChangeArrowheads="1"/>
          </p:cNvSpPr>
          <p:nvPr/>
        </p:nvSpPr>
        <p:spPr bwMode="auto">
          <a:xfrm>
            <a:off x="8545068" y="5105400"/>
            <a:ext cx="17251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dirty="0" smtClean="0">
                <a:latin typeface="Calibri" pitchFamily="34" charset="0"/>
                <a:cs typeface="B Nazanin" pitchFamily="2" charset="-78"/>
              </a:rPr>
              <a:t>نتایج 5 بار بازی کردن</a:t>
            </a:r>
            <a:endParaRPr lang="en-US" dirty="0">
              <a:latin typeface="Calibri" pitchFamily="34" charset="0"/>
              <a:cs typeface="B Nazanin" pitchFamily="2" charset="-78"/>
            </a:endParaRPr>
          </a:p>
        </p:txBody>
      </p:sp>
      <p:sp>
        <p:nvSpPr>
          <p:cNvPr id="15384" name="TextBox 7"/>
          <p:cNvSpPr txBox="1">
            <a:spLocks noChangeArrowheads="1"/>
          </p:cNvSpPr>
          <p:nvPr/>
        </p:nvSpPr>
        <p:spPr bwMode="auto">
          <a:xfrm>
            <a:off x="3429628" y="5749574"/>
            <a:ext cx="721851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 algn="r" rtl="1">
              <a:buFont typeface="Arial" pitchFamily="34" charset="0"/>
              <a:buChar char="•"/>
            </a:pPr>
            <a:r>
              <a:rPr lang="en-US" dirty="0" err="1" smtClean="0">
                <a:latin typeface="Calibri" pitchFamily="34" charset="0"/>
                <a:cs typeface="B Nazanin" pitchFamily="2" charset="-78"/>
              </a:rPr>
              <a:t>Pacman</a:t>
            </a:r>
            <a:r>
              <a:rPr lang="fa-IR" dirty="0" smtClean="0">
                <a:latin typeface="Calibri" pitchFamily="34" charset="0"/>
                <a:cs typeface="B Nazanin" pitchFamily="2" charset="-78"/>
              </a:rPr>
              <a:t> از عمق 4 و یک تابع ارزیابی استفاده می کند که از غولهای خطرناک اجتناب می کند. </a:t>
            </a:r>
          </a:p>
          <a:p>
            <a:pPr marL="285750" indent="-285750" algn="r" rtl="1">
              <a:buFont typeface="Arial" pitchFamily="34" charset="0"/>
              <a:buChar char="•"/>
            </a:pPr>
            <a:r>
              <a:rPr lang="fa-IR" dirty="0" smtClean="0">
                <a:latin typeface="Calibri" pitchFamily="34" charset="0"/>
                <a:cs typeface="B Nazanin" pitchFamily="2" charset="-78"/>
              </a:rPr>
              <a:t>غول از عمق 2 و یک تابع ارزیابی استفاده می کند که دنبال </a:t>
            </a:r>
            <a:r>
              <a:rPr lang="en-US" dirty="0" err="1">
                <a:latin typeface="Calibri" pitchFamily="34" charset="0"/>
                <a:cs typeface="B Nazanin" pitchFamily="2" charset="-78"/>
              </a:rPr>
              <a:t>Pacman</a:t>
            </a:r>
            <a:r>
              <a:rPr lang="fa-IR" dirty="0" smtClean="0">
                <a:latin typeface="Calibri" pitchFamily="34" charset="0"/>
                <a:cs typeface="B Nazanin" pitchFamily="2" charset="-78"/>
              </a:rPr>
              <a:t> می گردد.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76400"/>
            <a:ext cx="54864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خروجیهای</a:t>
            </a:r>
            <a:r>
              <a:rPr lang="fa-IR" dirty="0"/>
              <a:t> </a:t>
            </a:r>
            <a:r>
              <a:rPr lang="fa-IR" dirty="0" smtClean="0"/>
              <a:t>نامشخص (غیر قطعی)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pPr rtl="1"/>
            <a:r>
              <a:rPr lang="fa-IR" sz="3600" dirty="0" smtClean="0"/>
              <a:t>دموی غول تصادفی و </a:t>
            </a:r>
            <a:r>
              <a:rPr lang="en-US" sz="3600" dirty="0" err="1" smtClean="0"/>
              <a:t>Expectimax</a:t>
            </a:r>
            <a:r>
              <a:rPr lang="en-US" sz="3600" dirty="0" smtClean="0"/>
              <a:t> </a:t>
            </a:r>
            <a:r>
              <a:rPr lang="en-US" sz="3600" dirty="0" err="1" smtClean="0"/>
              <a:t>Pacman</a:t>
            </a:r>
            <a:endParaRPr lang="en-US" sz="3600" dirty="0"/>
          </a:p>
        </p:txBody>
      </p:sp>
      <p:pic>
        <p:nvPicPr>
          <p:cNvPr id="4" name="World Assumptions -- Random Ghost Expect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1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2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pPr rtl="1"/>
            <a:r>
              <a:rPr lang="fa-IR" sz="3600" dirty="0" smtClean="0"/>
              <a:t>دموی غول خصمانه و </a:t>
            </a:r>
            <a:r>
              <a:rPr lang="en-US" sz="3600" dirty="0" err="1" smtClean="0"/>
              <a:t>Minimax</a:t>
            </a:r>
            <a:r>
              <a:rPr lang="en-US" sz="3600" dirty="0" smtClean="0"/>
              <a:t> </a:t>
            </a:r>
            <a:r>
              <a:rPr lang="en-US" sz="3600" dirty="0" err="1" smtClean="0"/>
              <a:t>Pacman</a:t>
            </a:r>
            <a:endParaRPr lang="en-US" sz="3600" dirty="0"/>
          </a:p>
        </p:txBody>
      </p:sp>
      <p:pic>
        <p:nvPicPr>
          <p:cNvPr id="4" name="World Assumptions -- Adversarial Ghost Min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3000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pPr rtl="1"/>
            <a:r>
              <a:rPr lang="fa-IR" sz="3600" dirty="0" smtClean="0"/>
              <a:t>دموی غول خصمانه و </a:t>
            </a:r>
            <a:r>
              <a:rPr lang="en-US" sz="3600" dirty="0" err="1" smtClean="0"/>
              <a:t>Expectimax</a:t>
            </a:r>
            <a:r>
              <a:rPr lang="en-US" sz="3600" dirty="0" smtClean="0"/>
              <a:t> </a:t>
            </a:r>
            <a:r>
              <a:rPr lang="en-US" sz="3600" dirty="0" err="1" smtClean="0"/>
              <a:t>Pacman</a:t>
            </a:r>
            <a:endParaRPr lang="en-US" sz="3600" dirty="0"/>
          </a:p>
        </p:txBody>
      </p:sp>
      <p:pic>
        <p:nvPicPr>
          <p:cNvPr id="4" name="World Assumptions -- Adversarial Ghost Expect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3000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pPr rtl="1"/>
            <a:r>
              <a:rPr lang="fa-IR" sz="3600" dirty="0" smtClean="0"/>
              <a:t>دموی غول تصادفی و </a:t>
            </a:r>
            <a:r>
              <a:rPr lang="en-US" sz="3600" dirty="0" err="1" smtClean="0"/>
              <a:t>Minimax</a:t>
            </a:r>
            <a:r>
              <a:rPr lang="en-US" sz="3600" dirty="0" smtClean="0"/>
              <a:t> </a:t>
            </a:r>
            <a:r>
              <a:rPr lang="en-US" sz="3600" dirty="0" err="1" smtClean="0"/>
              <a:t>Pacman</a:t>
            </a:r>
            <a:endParaRPr lang="en-US" sz="3600" dirty="0"/>
          </a:p>
        </p:txBody>
      </p:sp>
      <p:pic>
        <p:nvPicPr>
          <p:cNvPr id="4" name="World Assumptions -- Random Ghost Min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430338"/>
            <a:ext cx="516255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انواع دیگر بازی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1986494"/>
            <a:ext cx="2432553" cy="278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انواع </a:t>
            </a:r>
            <a:r>
              <a:rPr lang="fa-IR" dirty="0"/>
              <a:t>لایه </a:t>
            </a:r>
            <a:r>
              <a:rPr lang="fa-IR" dirty="0" smtClean="0"/>
              <a:t>های مختلط</a:t>
            </a:r>
            <a:endParaRPr lang="en-US" dirty="0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8382000" y="1524000"/>
            <a:ext cx="3276600" cy="5029200"/>
          </a:xfrm>
        </p:spPr>
        <p:txBody>
          <a:bodyPr/>
          <a:lstStyle/>
          <a:p>
            <a:pPr algn="r" rtl="1"/>
            <a:r>
              <a:rPr lang="fa-IR" sz="2800" dirty="0" smtClean="0"/>
              <a:t>تخته نرد</a:t>
            </a:r>
            <a:endParaRPr lang="en-US" sz="2800" dirty="0" smtClean="0"/>
          </a:p>
          <a:p>
            <a:pPr algn="r" rtl="1"/>
            <a:r>
              <a:rPr lang="en-US" sz="2800" dirty="0" err="1" smtClean="0"/>
              <a:t>Expectiminimax</a:t>
            </a:r>
            <a:endParaRPr lang="en-US" sz="2800" dirty="0" smtClean="0"/>
          </a:p>
          <a:p>
            <a:pPr lvl="1" algn="r" rtl="1"/>
            <a:r>
              <a:rPr lang="fa-IR" sz="2400" dirty="0" smtClean="0"/>
              <a:t>محیط نیز یک بازیگر تصادفی است که بعد از هر بازیگر </a:t>
            </a:r>
            <a:r>
              <a:rPr lang="en-US" sz="2400" dirty="0" smtClean="0"/>
              <a:t>min/max</a:t>
            </a:r>
            <a:r>
              <a:rPr lang="fa-IR" sz="2400" dirty="0" smtClean="0"/>
              <a:t> حرکت می کند. </a:t>
            </a:r>
          </a:p>
          <a:p>
            <a:pPr lvl="1" algn="r" rtl="1"/>
            <a:r>
              <a:rPr lang="fa-IR" sz="2400" dirty="0" smtClean="0"/>
              <a:t>هر نوع یک ترکیب مناسب از فرزندان را برای خود محاسبه می کند.</a:t>
            </a:r>
            <a:endParaRPr lang="en-US" sz="2400" dirty="0" smtClean="0"/>
          </a:p>
          <a:p>
            <a:pPr lvl="1" algn="r" rtl="1"/>
            <a:endParaRPr lang="en-US" sz="2200" dirty="0" smtClean="0"/>
          </a:p>
          <a:p>
            <a:pPr algn="r" rtl="1"/>
            <a:endParaRPr lang="en-US" sz="2200" dirty="0" smtClean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1600885"/>
            <a:ext cx="1045620" cy="1033462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8335" y="3692307"/>
            <a:ext cx="928884" cy="1032093"/>
          </a:xfrm>
          <a:prstGeom prst="rect">
            <a:avLst/>
          </a:prstGeom>
          <a:noFill/>
        </p:spPr>
      </p:pic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4677" y="2639852"/>
            <a:ext cx="909315" cy="1018433"/>
          </a:xfrm>
          <a:prstGeom prst="rect">
            <a:avLst/>
          </a:prstGeom>
          <a:noFill/>
        </p:spPr>
      </p:pic>
      <p:grpSp>
        <p:nvGrpSpPr>
          <p:cNvPr id="60" name="Group 59"/>
          <p:cNvGrpSpPr/>
          <p:nvPr/>
        </p:nvGrpSpPr>
        <p:grpSpPr>
          <a:xfrm>
            <a:off x="3203803" y="1905000"/>
            <a:ext cx="3048000" cy="3352800"/>
            <a:chOff x="7315200" y="1539240"/>
            <a:chExt cx="2133600" cy="2346960"/>
          </a:xfrm>
        </p:grpSpPr>
        <p:sp>
          <p:nvSpPr>
            <p:cNvPr id="15" name="AutoShape 27"/>
            <p:cNvSpPr>
              <a:spLocks noChangeArrowheads="1"/>
            </p:cNvSpPr>
            <p:nvPr/>
          </p:nvSpPr>
          <p:spPr bwMode="auto">
            <a:xfrm>
              <a:off x="8229600" y="153924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28"/>
            <p:cNvCxnSpPr>
              <a:cxnSpLocks noChangeShapeType="1"/>
              <a:stCxn id="15" idx="3"/>
              <a:endCxn id="22" idx="0"/>
            </p:cNvCxnSpPr>
            <p:nvPr/>
          </p:nvCxnSpPr>
          <p:spPr bwMode="auto">
            <a:xfrm flipH="1">
              <a:off x="7720807" y="1767840"/>
              <a:ext cx="651669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" name="AutoShape 29"/>
            <p:cNvCxnSpPr>
              <a:cxnSpLocks noChangeShapeType="1"/>
              <a:stCxn id="15" idx="3"/>
              <a:endCxn id="23" idx="0"/>
            </p:cNvCxnSpPr>
            <p:nvPr/>
          </p:nvCxnSpPr>
          <p:spPr bwMode="auto">
            <a:xfrm>
              <a:off x="8372475" y="1767840"/>
              <a:ext cx="646112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30"/>
            <p:cNvCxnSpPr>
              <a:cxnSpLocks noChangeShapeType="1"/>
              <a:stCxn id="22" idx="4"/>
              <a:endCxn id="30" idx="3"/>
            </p:cNvCxnSpPr>
            <p:nvPr/>
          </p:nvCxnSpPr>
          <p:spPr bwMode="auto">
            <a:xfrm flipH="1">
              <a:off x="7458075" y="2573338"/>
              <a:ext cx="262731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9" name="AutoShape 31"/>
            <p:cNvCxnSpPr>
              <a:cxnSpLocks noChangeShapeType="1"/>
              <a:stCxn id="22" idx="4"/>
              <a:endCxn id="31" idx="3"/>
            </p:cNvCxnSpPr>
            <p:nvPr/>
          </p:nvCxnSpPr>
          <p:spPr bwMode="auto">
            <a:xfrm>
              <a:off x="7720806" y="2573338"/>
              <a:ext cx="289719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32"/>
            <p:cNvCxnSpPr>
              <a:cxnSpLocks noChangeShapeType="1"/>
              <a:stCxn id="23" idx="4"/>
              <a:endCxn id="32" idx="3"/>
            </p:cNvCxnSpPr>
            <p:nvPr/>
          </p:nvCxnSpPr>
          <p:spPr bwMode="auto">
            <a:xfrm flipH="1">
              <a:off x="8753475" y="2573338"/>
              <a:ext cx="265112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AutoShape 33"/>
            <p:cNvCxnSpPr>
              <a:cxnSpLocks noChangeShapeType="1"/>
              <a:stCxn id="23" idx="4"/>
              <a:endCxn id="33" idx="3"/>
            </p:cNvCxnSpPr>
            <p:nvPr/>
          </p:nvCxnSpPr>
          <p:spPr bwMode="auto">
            <a:xfrm>
              <a:off x="9018587" y="2573338"/>
              <a:ext cx="287338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" name="Oval 34"/>
            <p:cNvSpPr>
              <a:spLocks noChangeArrowheads="1"/>
            </p:cNvSpPr>
            <p:nvPr/>
          </p:nvSpPr>
          <p:spPr bwMode="auto">
            <a:xfrm>
              <a:off x="7577137" y="22875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35"/>
            <p:cNvSpPr>
              <a:spLocks noChangeArrowheads="1"/>
            </p:cNvSpPr>
            <p:nvPr/>
          </p:nvSpPr>
          <p:spPr bwMode="auto">
            <a:xfrm>
              <a:off x="8875712" y="22875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27"/>
            <p:cNvSpPr>
              <a:spLocks noChangeArrowheads="1"/>
            </p:cNvSpPr>
            <p:nvPr/>
          </p:nvSpPr>
          <p:spPr bwMode="auto">
            <a:xfrm rot="10800000">
              <a:off x="73152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AutoShape 27"/>
            <p:cNvSpPr>
              <a:spLocks noChangeArrowheads="1"/>
            </p:cNvSpPr>
            <p:nvPr/>
          </p:nvSpPr>
          <p:spPr bwMode="auto">
            <a:xfrm rot="10800000">
              <a:off x="78676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AutoShape 27"/>
            <p:cNvSpPr>
              <a:spLocks noChangeArrowheads="1"/>
            </p:cNvSpPr>
            <p:nvPr/>
          </p:nvSpPr>
          <p:spPr bwMode="auto">
            <a:xfrm rot="10800000">
              <a:off x="86106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27"/>
            <p:cNvSpPr>
              <a:spLocks noChangeArrowheads="1"/>
            </p:cNvSpPr>
            <p:nvPr/>
          </p:nvSpPr>
          <p:spPr bwMode="auto">
            <a:xfrm rot="10800000">
              <a:off x="91630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2" name="AutoShape 32"/>
            <p:cNvCxnSpPr>
              <a:cxnSpLocks noChangeShapeType="1"/>
              <a:stCxn id="30" idx="0"/>
            </p:cNvCxnSpPr>
            <p:nvPr/>
          </p:nvCxnSpPr>
          <p:spPr bwMode="auto">
            <a:xfrm flipH="1">
              <a:off x="7315200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33"/>
            <p:cNvCxnSpPr>
              <a:cxnSpLocks noChangeShapeType="1"/>
              <a:stCxn id="30" idx="0"/>
            </p:cNvCxnSpPr>
            <p:nvPr/>
          </p:nvCxnSpPr>
          <p:spPr bwMode="auto">
            <a:xfrm>
              <a:off x="74580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8" name="AutoShape 32"/>
            <p:cNvCxnSpPr>
              <a:cxnSpLocks noChangeShapeType="1"/>
              <a:stCxn id="31" idx="0"/>
            </p:cNvCxnSpPr>
            <p:nvPr/>
          </p:nvCxnSpPr>
          <p:spPr bwMode="auto">
            <a:xfrm flipH="1">
              <a:off x="7848601" y="3352800"/>
              <a:ext cx="16192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9" name="AutoShape 33"/>
            <p:cNvCxnSpPr>
              <a:cxnSpLocks noChangeShapeType="1"/>
              <a:stCxn id="31" idx="0"/>
            </p:cNvCxnSpPr>
            <p:nvPr/>
          </p:nvCxnSpPr>
          <p:spPr bwMode="auto">
            <a:xfrm>
              <a:off x="8010525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2" name="AutoShape 32"/>
            <p:cNvCxnSpPr>
              <a:cxnSpLocks noChangeShapeType="1"/>
              <a:stCxn id="32" idx="0"/>
            </p:cNvCxnSpPr>
            <p:nvPr/>
          </p:nvCxnSpPr>
          <p:spPr bwMode="auto">
            <a:xfrm flipH="1">
              <a:off x="8610601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33"/>
            <p:cNvCxnSpPr>
              <a:cxnSpLocks noChangeShapeType="1"/>
              <a:stCxn id="32" idx="0"/>
            </p:cNvCxnSpPr>
            <p:nvPr/>
          </p:nvCxnSpPr>
          <p:spPr bwMode="auto">
            <a:xfrm>
              <a:off x="87534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6" name="AutoShape 32"/>
            <p:cNvCxnSpPr>
              <a:cxnSpLocks noChangeShapeType="1"/>
              <a:stCxn id="33" idx="0"/>
            </p:cNvCxnSpPr>
            <p:nvPr/>
          </p:nvCxnSpPr>
          <p:spPr bwMode="auto">
            <a:xfrm flipH="1">
              <a:off x="9144000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7" name="AutoShape 33"/>
            <p:cNvCxnSpPr>
              <a:cxnSpLocks noChangeShapeType="1"/>
              <a:stCxn id="33" idx="0"/>
            </p:cNvCxnSpPr>
            <p:nvPr/>
          </p:nvCxnSpPr>
          <p:spPr bwMode="auto">
            <a:xfrm>
              <a:off x="9305925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مثال: تخته نرد</a:t>
            </a:r>
            <a:endParaRPr lang="en-US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410200" y="1324404"/>
            <a:ext cx="6553200" cy="5208786"/>
          </a:xfrm>
        </p:spPr>
        <p:txBody>
          <a:bodyPr/>
          <a:lstStyle/>
          <a:p>
            <a:pPr algn="r" rtl="1"/>
            <a:r>
              <a:rPr lang="fa-IR" sz="2200" dirty="0" smtClean="0"/>
              <a:t>با دو تاس 21 حالت مختلف داریم</a:t>
            </a:r>
            <a:endParaRPr lang="en-US" sz="2200" dirty="0" smtClean="0"/>
          </a:p>
          <a:p>
            <a:pPr lvl="1" algn="r" rtl="1"/>
            <a:r>
              <a:rPr lang="fa-IR" sz="2000" dirty="0" smtClean="0"/>
              <a:t>تخته نرد</a:t>
            </a:r>
            <a:r>
              <a:rPr lang="en-US" sz="2000" dirty="0">
                <a:sym typeface="Symbol" pitchFamily="18" charset="2"/>
              </a:rPr>
              <a:t></a:t>
            </a:r>
            <a:r>
              <a:rPr lang="en-US" sz="2000" dirty="0"/>
              <a:t> </a:t>
            </a:r>
            <a:r>
              <a:rPr lang="fa-IR" sz="2000" dirty="0" smtClean="0"/>
              <a:t> </a:t>
            </a:r>
            <a:r>
              <a:rPr lang="en-US" sz="2000" dirty="0" smtClean="0"/>
              <a:t>20 </a:t>
            </a:r>
            <a:r>
              <a:rPr lang="fa-IR" sz="2000" dirty="0" smtClean="0"/>
              <a:t> حرکت</a:t>
            </a:r>
            <a:endParaRPr lang="en-US" sz="2000" dirty="0" smtClean="0"/>
          </a:p>
          <a:p>
            <a:pPr lvl="1" algn="r" rtl="1"/>
            <a:r>
              <a:rPr lang="fa-IR" sz="2000" dirty="0" smtClean="0"/>
              <a:t>عمق دو: </a:t>
            </a:r>
            <a:r>
              <a:rPr lang="en-US" sz="2000" dirty="0" smtClean="0"/>
              <a:t>20 </a:t>
            </a:r>
            <a:r>
              <a:rPr lang="en-US" sz="2000" dirty="0" smtClean="0"/>
              <a:t>x (21 x 20)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 = 1.2 x 10</a:t>
            </a:r>
            <a:r>
              <a:rPr lang="en-US" sz="2000" baseline="30000" dirty="0" smtClean="0"/>
              <a:t>9</a:t>
            </a:r>
          </a:p>
          <a:p>
            <a:pPr lvl="4" algn="r" rtl="1"/>
            <a:endParaRPr lang="en-US" sz="1200" dirty="0" smtClean="0"/>
          </a:p>
          <a:p>
            <a:pPr algn="r" rtl="1"/>
            <a:r>
              <a:rPr lang="fa-IR" sz="2200" dirty="0" smtClean="0"/>
              <a:t>با افزایش عمق، احتمال رسیدن به نود جستجوی داده شده کوچکتر می شود. </a:t>
            </a:r>
          </a:p>
          <a:p>
            <a:pPr lvl="1" algn="r" rtl="1"/>
            <a:r>
              <a:rPr lang="fa-IR" sz="1800" dirty="0" smtClean="0"/>
              <a:t>لذا مفید بودن جستجو کمتر می شود. </a:t>
            </a:r>
          </a:p>
          <a:p>
            <a:pPr lvl="1" algn="r" rtl="1"/>
            <a:r>
              <a:rPr lang="fa-IR" sz="1800" dirty="0" smtClean="0"/>
              <a:t>پس محدود کردن عمق خطرناک نیست. </a:t>
            </a:r>
          </a:p>
          <a:p>
            <a:pPr lvl="1" algn="r" rtl="1"/>
            <a:r>
              <a:rPr lang="fa-IR" sz="1800" dirty="0" smtClean="0"/>
              <a:t>اما هنگام هرس کردن باید مواظب باشیم. </a:t>
            </a:r>
            <a:endParaRPr lang="fa-IR" sz="1800" dirty="0" smtClean="0"/>
          </a:p>
          <a:p>
            <a:pPr lvl="4" algn="r" rtl="1"/>
            <a:endParaRPr lang="en-US" sz="1200" dirty="0" smtClean="0"/>
          </a:p>
          <a:p>
            <a:pPr algn="r" rtl="1"/>
            <a:r>
              <a:rPr lang="fa-IR" sz="2200" dirty="0" smtClean="0"/>
              <a:t>تاریخچه: </a:t>
            </a:r>
            <a:r>
              <a:rPr lang="en-US" sz="2200" dirty="0" err="1"/>
              <a:t>TDGammon</a:t>
            </a:r>
            <a:r>
              <a:rPr lang="en-US" sz="2200" dirty="0"/>
              <a:t> </a:t>
            </a:r>
            <a:r>
              <a:rPr lang="fa-IR" sz="2200" dirty="0" smtClean="0"/>
              <a:t> از عمق دو به همراه یک تابع ارزیابی خیلی خوب به علاوه ی یادگیری تقویتی استفاده می می کند و در سطح قهرمان جهان بازی می کند. </a:t>
            </a:r>
            <a:endParaRPr lang="fa-IR" sz="2200" dirty="0" smtClean="0"/>
          </a:p>
          <a:p>
            <a:pPr lvl="3" algn="r" rtl="1"/>
            <a:endParaRPr lang="en-US" sz="1000" dirty="0" smtClean="0"/>
          </a:p>
          <a:p>
            <a:pPr algn="r" rtl="1"/>
            <a:r>
              <a:rPr lang="fa-IR" sz="2200" dirty="0" smtClean="0"/>
              <a:t>در تمام مسابقات </a:t>
            </a:r>
            <a:r>
              <a:rPr lang="en-US" sz="2200" dirty="0" smtClean="0"/>
              <a:t>AI</a:t>
            </a:r>
            <a:r>
              <a:rPr lang="fa-IR" sz="2200" dirty="0" smtClean="0"/>
              <a:t> اول می شود!</a:t>
            </a:r>
            <a:endParaRPr lang="en-US" sz="2200" dirty="0" smtClean="0"/>
          </a:p>
        </p:txBody>
      </p:sp>
      <p:pic>
        <p:nvPicPr>
          <p:cNvPr id="9218" name="Picture 2" descr="http://upload.wikimedia.org/wikipedia/commons/3/30/Backgammon_l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828800"/>
            <a:ext cx="4229100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3858738"/>
            <a:ext cx="3657600" cy="234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179" y="1219200"/>
            <a:ext cx="3454888" cy="204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سودمندی در حالت چندعامله</a:t>
            </a:r>
            <a:endParaRPr lang="en-US" dirty="0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417544" y="1395988"/>
            <a:ext cx="8610600" cy="4525963"/>
          </a:xfrm>
        </p:spPr>
        <p:txBody>
          <a:bodyPr/>
          <a:lstStyle/>
          <a:p>
            <a:pPr algn="r" rtl="1">
              <a:lnSpc>
                <a:spcPct val="80000"/>
              </a:lnSpc>
            </a:pPr>
            <a:r>
              <a:rPr lang="fa-IR" sz="2400" dirty="0" smtClean="0"/>
              <a:t>اگر بازی با مجموع صفر نباشد یا چندین رقیب داشته باشیم:</a:t>
            </a:r>
            <a:endParaRPr lang="en-US" sz="2400" dirty="0" smtClean="0"/>
          </a:p>
          <a:p>
            <a:pPr lvl="2" algn="r" rtl="1">
              <a:lnSpc>
                <a:spcPct val="80000"/>
              </a:lnSpc>
            </a:pPr>
            <a:endParaRPr lang="en-US" sz="1600" dirty="0" smtClean="0"/>
          </a:p>
          <a:p>
            <a:pPr algn="r" rtl="1">
              <a:lnSpc>
                <a:spcPct val="80000"/>
              </a:lnSpc>
            </a:pPr>
            <a:r>
              <a:rPr lang="fa-IR" sz="2400" dirty="0" smtClean="0"/>
              <a:t>تعمیم </a:t>
            </a:r>
            <a:r>
              <a:rPr lang="en-US" sz="2400" dirty="0" err="1" smtClean="0"/>
              <a:t>minimax</a:t>
            </a:r>
            <a:r>
              <a:rPr lang="fa-IR" sz="2400" dirty="0" smtClean="0"/>
              <a:t>:</a:t>
            </a:r>
            <a:endParaRPr lang="en-US" sz="2400" dirty="0" smtClean="0"/>
          </a:p>
          <a:p>
            <a:pPr lvl="1" algn="r" rtl="1">
              <a:lnSpc>
                <a:spcPct val="80000"/>
              </a:lnSpc>
            </a:pPr>
            <a:r>
              <a:rPr lang="fa-IR" sz="2000" dirty="0" smtClean="0"/>
              <a:t>سودمندی نودهای پایانی یک </a:t>
            </a:r>
            <a:r>
              <a:rPr lang="en-US" sz="2000" dirty="0" smtClean="0"/>
              <a:t>tuple</a:t>
            </a:r>
            <a:r>
              <a:rPr lang="fa-IR" sz="2000" dirty="0" smtClean="0"/>
              <a:t> است. </a:t>
            </a:r>
          </a:p>
          <a:p>
            <a:pPr lvl="1" algn="r" rtl="1">
              <a:lnSpc>
                <a:spcPct val="80000"/>
              </a:lnSpc>
            </a:pPr>
            <a:r>
              <a:rPr lang="fa-IR" sz="2000" dirty="0" smtClean="0"/>
              <a:t>ارزش نودها هم از نوع </a:t>
            </a:r>
            <a:r>
              <a:rPr lang="en-US" sz="2000" dirty="0" smtClean="0"/>
              <a:t>tuple</a:t>
            </a:r>
            <a:r>
              <a:rPr lang="fa-IR" sz="2000" dirty="0" smtClean="0"/>
              <a:t> است. </a:t>
            </a:r>
            <a:endParaRPr lang="en-US" sz="2000" dirty="0" smtClean="0"/>
          </a:p>
          <a:p>
            <a:pPr lvl="1" algn="r" rtl="1">
              <a:lnSpc>
                <a:spcPct val="80000"/>
              </a:lnSpc>
            </a:pPr>
            <a:r>
              <a:rPr lang="fa-IR" sz="2000" dirty="0" smtClean="0"/>
              <a:t>هر بازیگر جزء مربوط به خود را بیشینه (یا کمینه) می کند. </a:t>
            </a:r>
            <a:endParaRPr lang="en-US" sz="2000" dirty="0" smtClean="0"/>
          </a:p>
          <a:p>
            <a:pPr lvl="1" algn="r" rtl="1">
              <a:lnSpc>
                <a:spcPct val="80000"/>
              </a:lnSpc>
            </a:pPr>
            <a:r>
              <a:rPr lang="fa-IR" sz="2000" dirty="0" smtClean="0"/>
              <a:t>ممکن است منجر به همکاری، رقابت پویا و ... بشود. </a:t>
            </a:r>
            <a:endParaRPr lang="en-US" sz="20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457200" y="2734273"/>
            <a:ext cx="6934200" cy="3742727"/>
            <a:chOff x="3200400" y="2057400"/>
            <a:chExt cx="5638800" cy="3043536"/>
          </a:xfrm>
        </p:grpSpPr>
        <p:sp>
          <p:nvSpPr>
            <p:cNvPr id="18436" name="Text Box 25"/>
            <p:cNvSpPr txBox="1">
              <a:spLocks noChangeArrowheads="1"/>
            </p:cNvSpPr>
            <p:nvPr/>
          </p:nvSpPr>
          <p:spPr bwMode="auto">
            <a:xfrm>
              <a:off x="32004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6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6</a:t>
              </a:r>
            </a:p>
          </p:txBody>
        </p:sp>
        <p:sp>
          <p:nvSpPr>
            <p:cNvPr id="18437" name="Text Box 26"/>
            <p:cNvSpPr txBox="1">
              <a:spLocks noChangeArrowheads="1"/>
            </p:cNvSpPr>
            <p:nvPr/>
          </p:nvSpPr>
          <p:spPr bwMode="auto">
            <a:xfrm>
              <a:off x="3886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38" name="Text Box 27"/>
            <p:cNvSpPr txBox="1">
              <a:spLocks noChangeArrowheads="1"/>
            </p:cNvSpPr>
            <p:nvPr/>
          </p:nvSpPr>
          <p:spPr bwMode="auto">
            <a:xfrm>
              <a:off x="4648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6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39" name="Text Box 28"/>
            <p:cNvSpPr txBox="1">
              <a:spLocks noChangeArrowheads="1"/>
            </p:cNvSpPr>
            <p:nvPr/>
          </p:nvSpPr>
          <p:spPr bwMode="auto">
            <a:xfrm>
              <a:off x="5334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0" name="Text Box 29"/>
            <p:cNvSpPr txBox="1">
              <a:spLocks noChangeArrowheads="1"/>
            </p:cNvSpPr>
            <p:nvPr/>
          </p:nvSpPr>
          <p:spPr bwMode="auto">
            <a:xfrm>
              <a:off x="6096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sp>
          <p:nvSpPr>
            <p:cNvPr id="18441" name="Text Box 30"/>
            <p:cNvSpPr txBox="1">
              <a:spLocks noChangeArrowheads="1"/>
            </p:cNvSpPr>
            <p:nvPr/>
          </p:nvSpPr>
          <p:spPr bwMode="auto">
            <a:xfrm>
              <a:off x="6781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42" name="Text Box 31"/>
            <p:cNvSpPr txBox="1">
              <a:spLocks noChangeArrowheads="1"/>
            </p:cNvSpPr>
            <p:nvPr/>
          </p:nvSpPr>
          <p:spPr bwMode="auto">
            <a:xfrm>
              <a:off x="7543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3" name="Text Box 32"/>
            <p:cNvSpPr txBox="1">
              <a:spLocks noChangeArrowheads="1"/>
            </p:cNvSpPr>
            <p:nvPr/>
          </p:nvSpPr>
          <p:spPr bwMode="auto">
            <a:xfrm>
              <a:off x="82296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18445" name="AutoShape 11"/>
            <p:cNvCxnSpPr>
              <a:cxnSpLocks noChangeShapeType="1"/>
            </p:cNvCxnSpPr>
            <p:nvPr/>
          </p:nvCxnSpPr>
          <p:spPr bwMode="auto">
            <a:xfrm flipH="1">
              <a:off x="4686300" y="2362200"/>
              <a:ext cx="12954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6" name="AutoShape 12"/>
            <p:cNvCxnSpPr>
              <a:cxnSpLocks noChangeShapeType="1"/>
            </p:cNvCxnSpPr>
            <p:nvPr/>
          </p:nvCxnSpPr>
          <p:spPr bwMode="auto">
            <a:xfrm>
              <a:off x="5981700" y="2362200"/>
              <a:ext cx="14478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7" name="AutoShape 13"/>
            <p:cNvCxnSpPr>
              <a:cxnSpLocks noChangeShapeType="1"/>
            </p:cNvCxnSpPr>
            <p:nvPr/>
          </p:nvCxnSpPr>
          <p:spPr bwMode="auto">
            <a:xfrm flipH="1">
              <a:off x="4000500" y="3124200"/>
              <a:ext cx="6858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8" name="AutoShape 14"/>
            <p:cNvCxnSpPr>
              <a:cxnSpLocks noChangeShapeType="1"/>
            </p:cNvCxnSpPr>
            <p:nvPr/>
          </p:nvCxnSpPr>
          <p:spPr bwMode="auto">
            <a:xfrm>
              <a:off x="46863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9" name="AutoShape 15"/>
            <p:cNvCxnSpPr>
              <a:cxnSpLocks noChangeShapeType="1"/>
            </p:cNvCxnSpPr>
            <p:nvPr/>
          </p:nvCxnSpPr>
          <p:spPr bwMode="auto">
            <a:xfrm flipH="1">
              <a:off x="68199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0" name="AutoShape 16"/>
            <p:cNvCxnSpPr>
              <a:cxnSpLocks noChangeShapeType="1"/>
            </p:cNvCxnSpPr>
            <p:nvPr/>
          </p:nvCxnSpPr>
          <p:spPr bwMode="auto">
            <a:xfrm>
              <a:off x="74295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1" name="AutoShape 17"/>
            <p:cNvCxnSpPr>
              <a:cxnSpLocks noChangeShapeType="1"/>
            </p:cNvCxnSpPr>
            <p:nvPr/>
          </p:nvCxnSpPr>
          <p:spPr bwMode="auto">
            <a:xfrm flipH="1">
              <a:off x="37338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2" name="AutoShape 18"/>
            <p:cNvCxnSpPr>
              <a:cxnSpLocks noChangeShapeType="1"/>
            </p:cNvCxnSpPr>
            <p:nvPr/>
          </p:nvCxnSpPr>
          <p:spPr bwMode="auto">
            <a:xfrm>
              <a:off x="40005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3" name="AutoShape 19"/>
            <p:cNvCxnSpPr>
              <a:cxnSpLocks noChangeShapeType="1"/>
            </p:cNvCxnSpPr>
            <p:nvPr/>
          </p:nvCxnSpPr>
          <p:spPr bwMode="auto">
            <a:xfrm flipH="1">
              <a:off x="5029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4" name="AutoShape 20"/>
            <p:cNvCxnSpPr>
              <a:cxnSpLocks noChangeShapeType="1"/>
            </p:cNvCxnSpPr>
            <p:nvPr/>
          </p:nvCxnSpPr>
          <p:spPr bwMode="auto">
            <a:xfrm>
              <a:off x="52959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5" name="AutoShape 21"/>
            <p:cNvCxnSpPr>
              <a:cxnSpLocks noChangeShapeType="1"/>
            </p:cNvCxnSpPr>
            <p:nvPr/>
          </p:nvCxnSpPr>
          <p:spPr bwMode="auto">
            <a:xfrm flipH="1">
              <a:off x="6553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6" name="AutoShape 22"/>
            <p:cNvCxnSpPr>
              <a:cxnSpLocks noChangeShapeType="1"/>
            </p:cNvCxnSpPr>
            <p:nvPr/>
          </p:nvCxnSpPr>
          <p:spPr bwMode="auto">
            <a:xfrm>
              <a:off x="68199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7" name="AutoShape 23"/>
            <p:cNvCxnSpPr>
              <a:cxnSpLocks noChangeShapeType="1"/>
            </p:cNvCxnSpPr>
            <p:nvPr/>
          </p:nvCxnSpPr>
          <p:spPr bwMode="auto">
            <a:xfrm flipH="1">
              <a:off x="77724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8" name="AutoShape 24"/>
            <p:cNvCxnSpPr>
              <a:cxnSpLocks noChangeShapeType="1"/>
            </p:cNvCxnSpPr>
            <p:nvPr/>
          </p:nvCxnSpPr>
          <p:spPr bwMode="auto">
            <a:xfrm>
              <a:off x="80391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8459" name="AutoShape 27"/>
            <p:cNvSpPr>
              <a:spLocks noChangeArrowheads="1"/>
            </p:cNvSpPr>
            <p:nvPr/>
          </p:nvSpPr>
          <p:spPr bwMode="auto">
            <a:xfrm>
              <a:off x="5762625" y="2057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0" name="AutoShape 27"/>
            <p:cNvSpPr>
              <a:spLocks noChangeArrowheads="1"/>
            </p:cNvSpPr>
            <p:nvPr/>
          </p:nvSpPr>
          <p:spPr bwMode="auto">
            <a:xfrm>
              <a:off x="4481513" y="28194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1" name="AutoShape 27"/>
            <p:cNvSpPr>
              <a:spLocks noChangeArrowheads="1"/>
            </p:cNvSpPr>
            <p:nvPr/>
          </p:nvSpPr>
          <p:spPr bwMode="auto">
            <a:xfrm>
              <a:off x="7799388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2" name="AutoShape 27"/>
            <p:cNvSpPr>
              <a:spLocks noChangeArrowheads="1"/>
            </p:cNvSpPr>
            <p:nvPr/>
          </p:nvSpPr>
          <p:spPr bwMode="auto">
            <a:xfrm>
              <a:off x="7210425" y="2819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3" name="AutoShape 27"/>
            <p:cNvSpPr>
              <a:spLocks noChangeArrowheads="1"/>
            </p:cNvSpPr>
            <p:nvPr/>
          </p:nvSpPr>
          <p:spPr bwMode="auto">
            <a:xfrm>
              <a:off x="66024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4" name="AutoShape 27"/>
            <p:cNvSpPr>
              <a:spLocks noChangeArrowheads="1"/>
            </p:cNvSpPr>
            <p:nvPr/>
          </p:nvSpPr>
          <p:spPr bwMode="auto">
            <a:xfrm>
              <a:off x="50911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5" name="AutoShape 27"/>
            <p:cNvSpPr>
              <a:spLocks noChangeArrowheads="1"/>
            </p:cNvSpPr>
            <p:nvPr/>
          </p:nvSpPr>
          <p:spPr bwMode="auto">
            <a:xfrm>
              <a:off x="37957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مشکلات روشهای فعلی (تا کنون)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علی رغم مفید بودن هرس کردن آلفا-بتا و عمق محدود، مقادیر بزرگ </a:t>
            </a:r>
            <a:r>
              <a:rPr lang="en-US" dirty="0" smtClean="0"/>
              <a:t>b</a:t>
            </a:r>
            <a:r>
              <a:rPr lang="fa-IR" dirty="0" smtClean="0"/>
              <a:t> کماکان خطرناک هستند. (به یاد بیاورید در بهترین حالت ما به </a:t>
            </a:r>
            <a:r>
              <a:rPr lang="en-US" dirty="0" err="1" smtClean="0"/>
              <a:t>b</a:t>
            </a:r>
            <a:r>
              <a:rPr lang="en-US" baseline="30000" dirty="0" err="1" smtClean="0"/>
              <a:t>m</a:t>
            </a:r>
            <a:r>
              <a:rPr lang="en-US" baseline="30000" dirty="0" smtClean="0"/>
              <a:t>/2</a:t>
            </a:r>
            <a:r>
              <a:rPr lang="fa-IR" dirty="0" smtClean="0"/>
              <a:t> می رسیم)</a:t>
            </a:r>
            <a:endParaRPr lang="en-US" dirty="0" smtClean="0"/>
          </a:p>
          <a:p>
            <a:pPr lvl="1" algn="r" rtl="1"/>
            <a:r>
              <a:rPr lang="fa-IR" dirty="0"/>
              <a:t>در شطرنج 35</a:t>
            </a:r>
            <a:r>
              <a:rPr lang="fa-IR" baseline="30000" dirty="0"/>
              <a:t>8/2 </a:t>
            </a:r>
            <a:r>
              <a:rPr lang="en-US" baseline="30000" dirty="0" smtClean="0"/>
              <a:t> </a:t>
            </a:r>
            <a:r>
              <a:rPr lang="fa-IR" dirty="0" smtClean="0"/>
              <a:t>تقریباً </a:t>
            </a:r>
            <a:r>
              <a:rPr lang="fa-IR" dirty="0"/>
              <a:t>برابر </a:t>
            </a:r>
            <a:r>
              <a:rPr lang="en-US" dirty="0"/>
              <a:t>1M</a:t>
            </a:r>
            <a:r>
              <a:rPr lang="fa-IR" dirty="0"/>
              <a:t> است که قابل قبول است. یعنی عمق 8 مشکلی ندارد</a:t>
            </a:r>
            <a:r>
              <a:rPr lang="fa-IR" dirty="0" smtClean="0"/>
              <a:t>.</a:t>
            </a:r>
          </a:p>
          <a:p>
            <a:pPr lvl="1" algn="r" rtl="1"/>
            <a:r>
              <a:rPr lang="fa-IR" dirty="0" smtClean="0"/>
              <a:t> </a:t>
            </a:r>
            <a:r>
              <a:rPr lang="fa-IR" dirty="0"/>
              <a:t>در </a:t>
            </a:r>
            <a:r>
              <a:rPr lang="fa-IR" dirty="0" smtClean="0"/>
              <a:t>بازی </a:t>
            </a:r>
            <a:r>
              <a:rPr lang="en-US" dirty="0" smtClean="0"/>
              <a:t>Go</a:t>
            </a:r>
            <a:r>
              <a:rPr lang="fa-IR" dirty="0" smtClean="0"/>
              <a:t> که </a:t>
            </a:r>
            <a:r>
              <a:rPr lang="en-US" dirty="0" smtClean="0"/>
              <a:t>b</a:t>
            </a:r>
            <a:r>
              <a:rPr lang="fa-IR" dirty="0" smtClean="0"/>
              <a:t> برابر 300 است، 300</a:t>
            </a:r>
            <a:r>
              <a:rPr lang="fa-IR" baseline="30000" dirty="0" smtClean="0"/>
              <a:t>8/2 </a:t>
            </a:r>
            <a:r>
              <a:rPr lang="en-US" baseline="30000" dirty="0" smtClean="0"/>
              <a:t> </a:t>
            </a:r>
            <a:r>
              <a:rPr lang="fa-IR" dirty="0" smtClean="0"/>
              <a:t>تقریباً </a:t>
            </a:r>
            <a:r>
              <a:rPr lang="fa-IR" dirty="0"/>
              <a:t>برابر </a:t>
            </a:r>
            <a:r>
              <a:rPr lang="en-US" dirty="0" smtClean="0"/>
              <a:t>8G</a:t>
            </a:r>
            <a:r>
              <a:rPr lang="fa-IR" dirty="0" smtClean="0"/>
              <a:t> است </a:t>
            </a:r>
            <a:r>
              <a:rPr lang="fa-IR" dirty="0"/>
              <a:t>که قابل قبول </a:t>
            </a:r>
            <a:r>
              <a:rPr lang="fa-IR" dirty="0" smtClean="0"/>
              <a:t>نیست. </a:t>
            </a:r>
          </a:p>
          <a:p>
            <a:pPr algn="r" rtl="1"/>
            <a:r>
              <a:rPr lang="fa-IR" dirty="0" smtClean="0"/>
              <a:t>محدود کردن عمق نیاز به طراحی یک تابع ارزیابی خوب دارد. </a:t>
            </a:r>
          </a:p>
          <a:p>
            <a:pPr lvl="1" algn="r" rtl="1"/>
            <a:r>
              <a:rPr lang="fa-IR" dirty="0" smtClean="0"/>
              <a:t>برای هر مساله به یک تابع ارزیابی اختصاصی نیاز داریم. </a:t>
            </a:r>
          </a:p>
          <a:p>
            <a:pPr lvl="1" algn="r" rtl="1"/>
            <a:r>
              <a:rPr lang="fa-IR" dirty="0" smtClean="0"/>
              <a:t>تابع ارزیابی </a:t>
            </a:r>
            <a:r>
              <a:rPr lang="fa-IR" dirty="0" smtClean="0">
                <a:solidFill>
                  <a:srgbClr val="FF0000"/>
                </a:solidFill>
              </a:rPr>
              <a:t>بد</a:t>
            </a:r>
            <a:r>
              <a:rPr lang="fa-IR" dirty="0" smtClean="0"/>
              <a:t> منجر به عدم بهینگی، کاهش کارآیی و تعصب بی مورد می شود. </a:t>
            </a:r>
          </a:p>
          <a:p>
            <a:pPr lvl="1" algn="r" rtl="1"/>
            <a:r>
              <a:rPr lang="fa-IR" dirty="0" smtClean="0"/>
              <a:t>معمولاً ما در </a:t>
            </a:r>
            <a:r>
              <a:rPr lang="en-US" sz="2400" dirty="0" smtClean="0"/>
              <a:t>AI</a:t>
            </a:r>
            <a:r>
              <a:rPr lang="fa-IR" sz="2400" dirty="0" smtClean="0"/>
              <a:t> </a:t>
            </a:r>
            <a:r>
              <a:rPr lang="fa-IR" dirty="0" smtClean="0"/>
              <a:t>ترجیح می دهیم دخالت عامل انسانی را کم (یا حذف) کنیم.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4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1698D5-4747-A044-90F4-93DE71D14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B23152-FFAD-5648-84DC-C14BAE9FC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4038600"/>
            <a:ext cx="11379200" cy="3078167"/>
          </a:xfrm>
        </p:spPr>
        <p:txBody>
          <a:bodyPr/>
          <a:lstStyle/>
          <a:p>
            <a:pPr algn="r" rtl="1"/>
            <a:r>
              <a:rPr lang="en-US" dirty="0" smtClean="0"/>
              <a:t>MCTS</a:t>
            </a:r>
            <a:r>
              <a:rPr lang="fa-IR" dirty="0" smtClean="0"/>
              <a:t> دو ایده ی مهم را ترکیب می کند:</a:t>
            </a:r>
            <a:endParaRPr lang="en-US" dirty="0" smtClean="0"/>
          </a:p>
          <a:p>
            <a:pPr lvl="1" algn="r" rtl="1"/>
            <a:r>
              <a:rPr lang="fa-IR" b="1" i="1" dirty="0" smtClean="0"/>
              <a:t>ارزیابی مبتنی بر آزمایش -</a:t>
            </a:r>
            <a:r>
              <a:rPr lang="en-US" dirty="0" smtClean="0"/>
              <a:t> </a:t>
            </a:r>
            <a:r>
              <a:rPr lang="fa-IR" dirty="0" smtClean="0"/>
              <a:t>از هر حالت مثل </a:t>
            </a:r>
            <a:r>
              <a:rPr lang="en-US" i="1" dirty="0">
                <a:solidFill>
                  <a:srgbClr val="CE00BB"/>
                </a:solidFill>
              </a:rPr>
              <a:t>s</a:t>
            </a:r>
            <a:r>
              <a:rPr lang="fa-IR" dirty="0" smtClean="0"/>
              <a:t> بازی را تا انتها و از مسیرهای مختلف ادامه دهید و تعداد برد و باختها را حساب کنید.</a:t>
            </a:r>
          </a:p>
          <a:p>
            <a:pPr lvl="1" algn="r" rtl="1"/>
            <a:r>
              <a:rPr lang="fa-IR" b="1" i="1" dirty="0" smtClean="0"/>
              <a:t>جستجوی انتخابی - </a:t>
            </a:r>
            <a:r>
              <a:rPr lang="fa-IR" dirty="0" smtClean="0"/>
              <a:t>قسمتهایی از درخت را بگردید که بدون توجه به عمق درخت تصمیم گیری را در ریشه بهبود دهد.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196340"/>
            <a:ext cx="5257800" cy="2766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04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3729" y="1834588"/>
            <a:ext cx="3672377" cy="143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6173" y="1470022"/>
            <a:ext cx="3626227" cy="256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539" y="1460973"/>
            <a:ext cx="3674720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بدترین حالت در مقابل حالت میانگین</a:t>
            </a:r>
            <a:endParaRPr lang="en-US" dirty="0" smtClean="0"/>
          </a:p>
        </p:txBody>
      </p:sp>
      <p:sp>
        <p:nvSpPr>
          <p:cNvPr id="16388" name="AutoShape 5"/>
          <p:cNvSpPr>
            <a:spLocks noChangeArrowheads="1"/>
          </p:cNvSpPr>
          <p:nvPr/>
        </p:nvSpPr>
        <p:spPr bwMode="auto">
          <a:xfrm>
            <a:off x="57912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89" name="AutoShape 6"/>
          <p:cNvSpPr>
            <a:spLocks noChangeArrowheads="1"/>
          </p:cNvSpPr>
          <p:nvPr/>
        </p:nvSpPr>
        <p:spPr bwMode="auto">
          <a:xfrm rot="10800000">
            <a:off x="5029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 rot="10800000">
            <a:off x="6553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4648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16392" name="Rectangle 9"/>
          <p:cNvSpPr>
            <a:spLocks noChangeArrowheads="1"/>
          </p:cNvSpPr>
          <p:nvPr/>
        </p:nvSpPr>
        <p:spPr bwMode="auto">
          <a:xfrm>
            <a:off x="53340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16393" name="Rectangle 10"/>
          <p:cNvSpPr>
            <a:spLocks noChangeArrowheads="1"/>
          </p:cNvSpPr>
          <p:nvPr/>
        </p:nvSpPr>
        <p:spPr bwMode="auto">
          <a:xfrm>
            <a:off x="6172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6394" name="Rectangle 11"/>
          <p:cNvSpPr>
            <a:spLocks noChangeArrowheads="1"/>
          </p:cNvSpPr>
          <p:nvPr/>
        </p:nvSpPr>
        <p:spPr bwMode="auto">
          <a:xfrm>
            <a:off x="6934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100</a:t>
            </a:r>
          </a:p>
        </p:txBody>
      </p:sp>
      <p:cxnSp>
        <p:nvCxnSpPr>
          <p:cNvPr id="16395" name="AutoShape 12"/>
          <p:cNvCxnSpPr>
            <a:cxnSpLocks noChangeShapeType="1"/>
            <a:stCxn id="16388" idx="3"/>
            <a:endCxn id="16389" idx="3"/>
          </p:cNvCxnSpPr>
          <p:nvPr/>
        </p:nvCxnSpPr>
        <p:spPr bwMode="auto">
          <a:xfrm flipH="1">
            <a:off x="5219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6" name="AutoShape 13"/>
          <p:cNvCxnSpPr>
            <a:cxnSpLocks noChangeShapeType="1"/>
            <a:stCxn id="16388" idx="3"/>
            <a:endCxn id="16390" idx="3"/>
          </p:cNvCxnSpPr>
          <p:nvPr/>
        </p:nvCxnSpPr>
        <p:spPr bwMode="auto">
          <a:xfrm>
            <a:off x="5981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7" name="AutoShape 14"/>
          <p:cNvCxnSpPr>
            <a:cxnSpLocks noChangeShapeType="1"/>
            <a:stCxn id="16389" idx="0"/>
            <a:endCxn id="16391" idx="0"/>
          </p:cNvCxnSpPr>
          <p:nvPr/>
        </p:nvCxnSpPr>
        <p:spPr bwMode="auto">
          <a:xfrm flipH="1">
            <a:off x="4838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8" name="AutoShape 15"/>
          <p:cNvCxnSpPr>
            <a:cxnSpLocks noChangeShapeType="1"/>
            <a:stCxn id="16389" idx="0"/>
            <a:endCxn id="16392" idx="0"/>
          </p:cNvCxnSpPr>
          <p:nvPr/>
        </p:nvCxnSpPr>
        <p:spPr bwMode="auto">
          <a:xfrm>
            <a:off x="5219700" y="33528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9" name="AutoShape 16"/>
          <p:cNvCxnSpPr>
            <a:cxnSpLocks noChangeShapeType="1"/>
            <a:stCxn id="16390" idx="0"/>
            <a:endCxn id="16393" idx="0"/>
          </p:cNvCxnSpPr>
          <p:nvPr/>
        </p:nvCxnSpPr>
        <p:spPr bwMode="auto">
          <a:xfrm flipH="1">
            <a:off x="6362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400" name="AutoShape 17"/>
          <p:cNvCxnSpPr>
            <a:cxnSpLocks noChangeShapeType="1"/>
            <a:stCxn id="16390" idx="0"/>
            <a:endCxn id="16394" idx="0"/>
          </p:cNvCxnSpPr>
          <p:nvPr/>
        </p:nvCxnSpPr>
        <p:spPr bwMode="auto">
          <a:xfrm>
            <a:off x="6743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401" name="Text Box 18"/>
          <p:cNvSpPr txBox="1">
            <a:spLocks noChangeArrowheads="1"/>
          </p:cNvSpPr>
          <p:nvPr/>
        </p:nvSpPr>
        <p:spPr bwMode="auto">
          <a:xfrm>
            <a:off x="6194425" y="2057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7010400" y="2971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sp>
        <p:nvSpPr>
          <p:cNvPr id="24" name="Oval 15"/>
          <p:cNvSpPr>
            <a:spLocks noChangeArrowheads="1"/>
          </p:cNvSpPr>
          <p:nvPr/>
        </p:nvSpPr>
        <p:spPr bwMode="auto">
          <a:xfrm>
            <a:off x="5029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6553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525780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latin typeface="Calibri" pitchFamily="34" charset="0"/>
                <a:cs typeface="B Nazanin" pitchFamily="2" charset="-78"/>
              </a:rPr>
              <a:t>ایده: خروجیهای غیرقطعی توسط </a:t>
            </a:r>
            <a:r>
              <a:rPr lang="fa-IR" sz="2800" dirty="0" smtClean="0">
                <a:latin typeface="Calibri" pitchFamily="34" charset="0"/>
                <a:cs typeface="B Nazanin" pitchFamily="2" charset="-78"/>
              </a:rPr>
              <a:t>رقیب کنترل </a:t>
            </a:r>
            <a:r>
              <a:rPr lang="fa-IR" sz="2800" dirty="0" smtClean="0">
                <a:latin typeface="Calibri" pitchFamily="34" charset="0"/>
                <a:cs typeface="B Nazanin" pitchFamily="2" charset="-78"/>
              </a:rPr>
              <a:t>نمی شوند!</a:t>
            </a:r>
          </a:p>
          <a:p>
            <a:pPr algn="ctr" rtl="1"/>
            <a:r>
              <a:rPr lang="fa-IR" sz="2800" dirty="0" smtClean="0">
                <a:latin typeface="Calibri" pitchFamily="34" charset="0"/>
                <a:cs typeface="B Nazanin" pitchFamily="2" charset="-78"/>
              </a:rPr>
              <a:t>بلکه این خروجیها شانسی هستند.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90" grpId="0" animBg="1"/>
      <p:bldP spid="24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0" y="1424240"/>
            <a:ext cx="4546600" cy="4729164"/>
          </a:xfrm>
        </p:spPr>
        <p:txBody>
          <a:bodyPr/>
          <a:lstStyle/>
          <a:p>
            <a:pPr algn="r" rtl="1"/>
            <a:r>
              <a:rPr lang="fa-IR" dirty="0" smtClean="0"/>
              <a:t>در هر مرحله:</a:t>
            </a:r>
            <a:endParaRPr lang="en-US" dirty="0"/>
          </a:p>
          <a:p>
            <a:pPr lvl="1" algn="r" rtl="1"/>
            <a:r>
              <a:rPr lang="fa-IR" dirty="0" smtClean="0"/>
              <a:t>آنقدر ادامه بدهید تا به یک نود پایانی برسید.</a:t>
            </a:r>
            <a:endParaRPr lang="en-US" dirty="0"/>
          </a:p>
          <a:p>
            <a:pPr lvl="2" algn="r" rtl="1"/>
            <a:r>
              <a:rPr lang="fa-IR" dirty="0" smtClean="0"/>
              <a:t>طبق یک سیاست ثابت و سریع یک حرکت را انتخاب کنید. </a:t>
            </a:r>
            <a:endParaRPr lang="en-US" dirty="0"/>
          </a:p>
          <a:p>
            <a:pPr lvl="1" algn="r" rtl="1"/>
            <a:r>
              <a:rPr lang="fa-IR" dirty="0" smtClean="0"/>
              <a:t>نتایج را ثبت کنید.</a:t>
            </a:r>
            <a:endParaRPr lang="en-US" dirty="0"/>
          </a:p>
          <a:p>
            <a:pPr algn="r" rtl="1"/>
            <a:r>
              <a:rPr lang="fa-IR" dirty="0" smtClean="0"/>
              <a:t>میزان بردها با ارزش واقعی آن موقعیت همبستگی دارد.</a:t>
            </a:r>
            <a:endParaRPr lang="en-US" dirty="0"/>
          </a:p>
          <a:p>
            <a:pPr algn="r" rtl="1"/>
            <a:r>
              <a:rPr lang="fa-IR" dirty="0" smtClean="0"/>
              <a:t>داشتن یک سیاست بهتر موثر است. 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DF4B884A-AAEC-9B44-952D-D072BEE371B9}"/>
              </a:ext>
            </a:extLst>
          </p:cNvPr>
          <p:cNvSpPr>
            <a:spLocks noChangeAspect="1"/>
          </p:cNvSpPr>
          <p:nvPr/>
        </p:nvSpPr>
        <p:spPr>
          <a:xfrm>
            <a:off x="1687508" y="3717398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91FA1CA4-D73D-2E44-A056-4E2A16F8F16A}"/>
              </a:ext>
            </a:extLst>
          </p:cNvPr>
          <p:cNvSpPr>
            <a:spLocks noChangeAspect="1"/>
          </p:cNvSpPr>
          <p:nvPr/>
        </p:nvSpPr>
        <p:spPr>
          <a:xfrm>
            <a:off x="1691500" y="5202187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C740034-6FFD-E147-9F07-6F61BF2F6936}"/>
              </a:ext>
            </a:extLst>
          </p:cNvPr>
          <p:cNvSpPr>
            <a:spLocks noChangeAspect="1"/>
          </p:cNvSpPr>
          <p:nvPr/>
        </p:nvSpPr>
        <p:spPr>
          <a:xfrm>
            <a:off x="838200" y="1382713"/>
            <a:ext cx="4727448" cy="4727448"/>
          </a:xfrm>
          <a:prstGeom prst="rect">
            <a:avLst/>
          </a:prstGeom>
          <a:solidFill>
            <a:srgbClr val="FEC2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1CD2EF0-B326-854A-B207-DB3834DD5867}"/>
              </a:ext>
            </a:extLst>
          </p:cNvPr>
          <p:cNvSpPr/>
          <p:nvPr/>
        </p:nvSpPr>
        <p:spPr>
          <a:xfrm>
            <a:off x="980972" y="1525823"/>
            <a:ext cx="4447941" cy="4447941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0C3E6B9-D2AE-9B4E-916A-C7111BD52E19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980972" y="3749794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84F83FEA-DCD1-4A4B-A95C-EB32F7196F48}"/>
              </a:ext>
            </a:extLst>
          </p:cNvPr>
          <p:cNvCxnSpPr>
            <a:cxnSpLocks/>
            <a:stCxn id="13" idx="0"/>
            <a:endCxn id="13" idx="2"/>
          </p:cNvCxnSpPr>
          <p:nvPr/>
        </p:nvCxnSpPr>
        <p:spPr>
          <a:xfrm>
            <a:off x="3204943" y="1525823"/>
            <a:ext cx="0" cy="4447941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B3A7B46-BB05-5D4C-99A1-600E30F88622}"/>
              </a:ext>
            </a:extLst>
          </p:cNvPr>
          <p:cNvCxnSpPr>
            <a:cxnSpLocks/>
          </p:cNvCxnSpPr>
          <p:nvPr/>
        </p:nvCxnSpPr>
        <p:spPr>
          <a:xfrm>
            <a:off x="980972" y="177349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A767732C-F061-5044-A82B-FF584531ABAF}"/>
              </a:ext>
            </a:extLst>
          </p:cNvPr>
          <p:cNvCxnSpPr>
            <a:cxnSpLocks/>
          </p:cNvCxnSpPr>
          <p:nvPr/>
        </p:nvCxnSpPr>
        <p:spPr>
          <a:xfrm>
            <a:off x="980972" y="202038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AAC57022-373D-4143-84DE-C3CBD1412864}"/>
              </a:ext>
            </a:extLst>
          </p:cNvPr>
          <p:cNvCxnSpPr>
            <a:cxnSpLocks/>
          </p:cNvCxnSpPr>
          <p:nvPr/>
        </p:nvCxnSpPr>
        <p:spPr>
          <a:xfrm>
            <a:off x="980972" y="227163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795FD712-A6E0-1E4F-BFAB-9935897C6E07}"/>
              </a:ext>
            </a:extLst>
          </p:cNvPr>
          <p:cNvCxnSpPr>
            <a:cxnSpLocks/>
          </p:cNvCxnSpPr>
          <p:nvPr/>
        </p:nvCxnSpPr>
        <p:spPr>
          <a:xfrm>
            <a:off x="980971" y="251852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40385FC1-6920-2740-AE95-E15B777269E4}"/>
              </a:ext>
            </a:extLst>
          </p:cNvPr>
          <p:cNvCxnSpPr>
            <a:cxnSpLocks/>
          </p:cNvCxnSpPr>
          <p:nvPr/>
        </p:nvCxnSpPr>
        <p:spPr>
          <a:xfrm>
            <a:off x="980970" y="2765415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237C9196-F730-5347-B716-FD1B550C8A85}"/>
              </a:ext>
            </a:extLst>
          </p:cNvPr>
          <p:cNvCxnSpPr>
            <a:cxnSpLocks/>
          </p:cNvCxnSpPr>
          <p:nvPr/>
        </p:nvCxnSpPr>
        <p:spPr>
          <a:xfrm>
            <a:off x="980970" y="301044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A8EA4199-8900-7B42-8391-7CF2164051E1}"/>
              </a:ext>
            </a:extLst>
          </p:cNvPr>
          <p:cNvCxnSpPr>
            <a:cxnSpLocks/>
          </p:cNvCxnSpPr>
          <p:nvPr/>
        </p:nvCxnSpPr>
        <p:spPr>
          <a:xfrm>
            <a:off x="980969" y="325733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3C60BA3F-03D8-DD4C-A51B-6FA5CBBD09DA}"/>
              </a:ext>
            </a:extLst>
          </p:cNvPr>
          <p:cNvCxnSpPr>
            <a:cxnSpLocks/>
          </p:cNvCxnSpPr>
          <p:nvPr/>
        </p:nvCxnSpPr>
        <p:spPr>
          <a:xfrm>
            <a:off x="980968" y="3504225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6CCD0D50-DBC0-5542-85D7-9C211BD8C943}"/>
              </a:ext>
            </a:extLst>
          </p:cNvPr>
          <p:cNvCxnSpPr>
            <a:cxnSpLocks/>
          </p:cNvCxnSpPr>
          <p:nvPr/>
        </p:nvCxnSpPr>
        <p:spPr>
          <a:xfrm>
            <a:off x="980969" y="3997863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F7D71DE9-DB29-1F4E-9CB3-E98DBD349B5D}"/>
              </a:ext>
            </a:extLst>
          </p:cNvPr>
          <p:cNvCxnSpPr>
            <a:cxnSpLocks/>
          </p:cNvCxnSpPr>
          <p:nvPr/>
        </p:nvCxnSpPr>
        <p:spPr>
          <a:xfrm>
            <a:off x="980969" y="4244751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F51F8D30-A5FB-B947-9351-380E9C944E0F}"/>
              </a:ext>
            </a:extLst>
          </p:cNvPr>
          <p:cNvCxnSpPr>
            <a:cxnSpLocks/>
          </p:cNvCxnSpPr>
          <p:nvPr/>
        </p:nvCxnSpPr>
        <p:spPr>
          <a:xfrm>
            <a:off x="980969" y="4496003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71B48557-AF84-6E45-9820-3358A92780FB}"/>
              </a:ext>
            </a:extLst>
          </p:cNvPr>
          <p:cNvCxnSpPr>
            <a:cxnSpLocks/>
          </p:cNvCxnSpPr>
          <p:nvPr/>
        </p:nvCxnSpPr>
        <p:spPr>
          <a:xfrm>
            <a:off x="980968" y="4742891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E90506B5-58B9-ED4F-B00D-13B880864FEA}"/>
              </a:ext>
            </a:extLst>
          </p:cNvPr>
          <p:cNvCxnSpPr>
            <a:cxnSpLocks/>
          </p:cNvCxnSpPr>
          <p:nvPr/>
        </p:nvCxnSpPr>
        <p:spPr>
          <a:xfrm>
            <a:off x="980967" y="498977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E3E561A2-4C4A-A94A-9718-8C68D7EB9A0C}"/>
              </a:ext>
            </a:extLst>
          </p:cNvPr>
          <p:cNvCxnSpPr>
            <a:cxnSpLocks/>
          </p:cNvCxnSpPr>
          <p:nvPr/>
        </p:nvCxnSpPr>
        <p:spPr>
          <a:xfrm>
            <a:off x="980967" y="5234813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9424A35A-E82F-2A43-9609-27F90640CA17}"/>
              </a:ext>
            </a:extLst>
          </p:cNvPr>
          <p:cNvCxnSpPr>
            <a:cxnSpLocks/>
          </p:cNvCxnSpPr>
          <p:nvPr/>
        </p:nvCxnSpPr>
        <p:spPr>
          <a:xfrm>
            <a:off x="980966" y="5481701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F3E733B3-2DE6-004F-A5B9-F2B0164101CE}"/>
              </a:ext>
            </a:extLst>
          </p:cNvPr>
          <p:cNvCxnSpPr>
            <a:cxnSpLocks/>
          </p:cNvCxnSpPr>
          <p:nvPr/>
        </p:nvCxnSpPr>
        <p:spPr>
          <a:xfrm>
            <a:off x="980965" y="572858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A204B2E3-4F94-9046-BB12-415E44DCEDC2}"/>
              </a:ext>
            </a:extLst>
          </p:cNvPr>
          <p:cNvCxnSpPr>
            <a:cxnSpLocks/>
          </p:cNvCxnSpPr>
          <p:nvPr/>
        </p:nvCxnSpPr>
        <p:spPr>
          <a:xfrm rot="16200000">
            <a:off x="-1004595" y="3750964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AAB518EF-69E4-A24E-BC95-694CF274A16B}"/>
              </a:ext>
            </a:extLst>
          </p:cNvPr>
          <p:cNvCxnSpPr>
            <a:cxnSpLocks/>
          </p:cNvCxnSpPr>
          <p:nvPr/>
        </p:nvCxnSpPr>
        <p:spPr>
          <a:xfrm rot="16200000">
            <a:off x="-757707" y="3750964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A4233182-6344-2B44-987B-54E50BA6D5A6}"/>
              </a:ext>
            </a:extLst>
          </p:cNvPr>
          <p:cNvCxnSpPr>
            <a:cxnSpLocks/>
          </p:cNvCxnSpPr>
          <p:nvPr/>
        </p:nvCxnSpPr>
        <p:spPr>
          <a:xfrm rot="16200000">
            <a:off x="-506455" y="3750964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BC8A4998-D606-7042-9586-F7461EB0EA94}"/>
              </a:ext>
            </a:extLst>
          </p:cNvPr>
          <p:cNvCxnSpPr>
            <a:cxnSpLocks/>
          </p:cNvCxnSpPr>
          <p:nvPr/>
        </p:nvCxnSpPr>
        <p:spPr>
          <a:xfrm rot="16200000">
            <a:off x="-259567" y="3750965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7FB47DCD-2841-854E-9D2D-65D195FCDD79}"/>
              </a:ext>
            </a:extLst>
          </p:cNvPr>
          <p:cNvCxnSpPr>
            <a:cxnSpLocks/>
          </p:cNvCxnSpPr>
          <p:nvPr/>
        </p:nvCxnSpPr>
        <p:spPr>
          <a:xfrm rot="16200000">
            <a:off x="-12679" y="3750966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42662104-3357-DF48-9B99-1E7DF77694A3}"/>
              </a:ext>
            </a:extLst>
          </p:cNvPr>
          <p:cNvCxnSpPr>
            <a:cxnSpLocks/>
          </p:cNvCxnSpPr>
          <p:nvPr/>
        </p:nvCxnSpPr>
        <p:spPr>
          <a:xfrm rot="16200000">
            <a:off x="232355" y="3750966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2A2984EA-A580-0F48-8CB4-B8BCB1BDE216}"/>
              </a:ext>
            </a:extLst>
          </p:cNvPr>
          <p:cNvCxnSpPr>
            <a:cxnSpLocks/>
          </p:cNvCxnSpPr>
          <p:nvPr/>
        </p:nvCxnSpPr>
        <p:spPr>
          <a:xfrm rot="16200000">
            <a:off x="479243" y="375096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6094B6C6-448D-0B49-A66D-1187AD3AC24E}"/>
              </a:ext>
            </a:extLst>
          </p:cNvPr>
          <p:cNvCxnSpPr>
            <a:cxnSpLocks/>
          </p:cNvCxnSpPr>
          <p:nvPr/>
        </p:nvCxnSpPr>
        <p:spPr>
          <a:xfrm rot="16200000">
            <a:off x="726131" y="3750968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F035E468-8458-1D47-8F98-63A5C968EC64}"/>
              </a:ext>
            </a:extLst>
          </p:cNvPr>
          <p:cNvCxnSpPr>
            <a:cxnSpLocks/>
          </p:cNvCxnSpPr>
          <p:nvPr/>
        </p:nvCxnSpPr>
        <p:spPr>
          <a:xfrm rot="16200000">
            <a:off x="1227933" y="375096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9032B7D1-AA13-2847-9493-7A796E0C4A95}"/>
              </a:ext>
            </a:extLst>
          </p:cNvPr>
          <p:cNvCxnSpPr>
            <a:cxnSpLocks/>
          </p:cNvCxnSpPr>
          <p:nvPr/>
        </p:nvCxnSpPr>
        <p:spPr>
          <a:xfrm rot="16200000">
            <a:off x="1474821" y="375096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26B20B25-F7CD-4143-B01F-60478DD0E3EA}"/>
              </a:ext>
            </a:extLst>
          </p:cNvPr>
          <p:cNvCxnSpPr>
            <a:cxnSpLocks/>
          </p:cNvCxnSpPr>
          <p:nvPr/>
        </p:nvCxnSpPr>
        <p:spPr>
          <a:xfrm rot="16200000">
            <a:off x="1726073" y="375096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8001675C-5287-224F-841D-7C574CB363BC}"/>
              </a:ext>
            </a:extLst>
          </p:cNvPr>
          <p:cNvCxnSpPr>
            <a:cxnSpLocks/>
          </p:cNvCxnSpPr>
          <p:nvPr/>
        </p:nvCxnSpPr>
        <p:spPr>
          <a:xfrm rot="16200000">
            <a:off x="1972961" y="3750968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B0861F63-572E-F44D-B204-569A4AE545A9}"/>
              </a:ext>
            </a:extLst>
          </p:cNvPr>
          <p:cNvCxnSpPr>
            <a:cxnSpLocks/>
          </p:cNvCxnSpPr>
          <p:nvPr/>
        </p:nvCxnSpPr>
        <p:spPr>
          <a:xfrm rot="16200000">
            <a:off x="2219849" y="375096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6188DCF8-8B1C-A349-A16E-9E5EC8C414CE}"/>
              </a:ext>
            </a:extLst>
          </p:cNvPr>
          <p:cNvCxnSpPr>
            <a:cxnSpLocks/>
          </p:cNvCxnSpPr>
          <p:nvPr/>
        </p:nvCxnSpPr>
        <p:spPr>
          <a:xfrm rot="16200000">
            <a:off x="2464883" y="375096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EA295212-EB37-8844-8996-156A433458CD}"/>
              </a:ext>
            </a:extLst>
          </p:cNvPr>
          <p:cNvCxnSpPr>
            <a:cxnSpLocks/>
          </p:cNvCxnSpPr>
          <p:nvPr/>
        </p:nvCxnSpPr>
        <p:spPr>
          <a:xfrm rot="16200000">
            <a:off x="2711771" y="3750970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0D6C8FB3-E882-6243-A83B-F4C84F62B0ED}"/>
              </a:ext>
            </a:extLst>
          </p:cNvPr>
          <p:cNvCxnSpPr>
            <a:cxnSpLocks/>
          </p:cNvCxnSpPr>
          <p:nvPr/>
        </p:nvCxnSpPr>
        <p:spPr>
          <a:xfrm rot="16200000">
            <a:off x="2958659" y="3750971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663DD06-B113-7546-9D25-E12C5125BBD1}"/>
              </a:ext>
            </a:extLst>
          </p:cNvPr>
          <p:cNvSpPr>
            <a:spLocks noChangeAspect="1"/>
          </p:cNvSpPr>
          <p:nvPr/>
        </p:nvSpPr>
        <p:spPr>
          <a:xfrm>
            <a:off x="4078916" y="2153676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7B5D2152-6C91-CD41-9DD7-98A8017839FC}"/>
              </a:ext>
            </a:extLst>
          </p:cNvPr>
          <p:cNvSpPr>
            <a:spLocks noChangeAspect="1"/>
          </p:cNvSpPr>
          <p:nvPr/>
        </p:nvSpPr>
        <p:spPr>
          <a:xfrm>
            <a:off x="4574567" y="5369978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A57C4E2-5616-184E-BA27-4EB7EC2EEC5E}"/>
              </a:ext>
            </a:extLst>
          </p:cNvPr>
          <p:cNvSpPr>
            <a:spLocks noChangeAspect="1"/>
          </p:cNvSpPr>
          <p:nvPr/>
        </p:nvSpPr>
        <p:spPr>
          <a:xfrm>
            <a:off x="3835509" y="5128295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BCBF12C7-748D-2B43-A689-644FED19475C}"/>
              </a:ext>
            </a:extLst>
          </p:cNvPr>
          <p:cNvSpPr>
            <a:spLocks noChangeAspect="1"/>
          </p:cNvSpPr>
          <p:nvPr/>
        </p:nvSpPr>
        <p:spPr>
          <a:xfrm>
            <a:off x="4827997" y="4619403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533AD17F-61D5-AC4C-8612-129A491A433D}"/>
              </a:ext>
            </a:extLst>
          </p:cNvPr>
          <p:cNvSpPr>
            <a:spLocks noChangeAspect="1"/>
          </p:cNvSpPr>
          <p:nvPr/>
        </p:nvSpPr>
        <p:spPr>
          <a:xfrm>
            <a:off x="3090277" y="5123088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01612AFB-1015-2F43-8130-EB9FCEDBB82A}"/>
              </a:ext>
            </a:extLst>
          </p:cNvPr>
          <p:cNvSpPr>
            <a:spLocks noChangeAspect="1"/>
          </p:cNvSpPr>
          <p:nvPr/>
        </p:nvSpPr>
        <p:spPr>
          <a:xfrm>
            <a:off x="4830236" y="4879719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8662CD9D-35A7-2545-B54F-AB19D43841F8}"/>
              </a:ext>
            </a:extLst>
          </p:cNvPr>
          <p:cNvSpPr>
            <a:spLocks noChangeAspect="1"/>
          </p:cNvSpPr>
          <p:nvPr/>
        </p:nvSpPr>
        <p:spPr>
          <a:xfrm>
            <a:off x="4584674" y="2163429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488E176E-D2F0-9D44-91C0-11704568B65C}"/>
              </a:ext>
            </a:extLst>
          </p:cNvPr>
          <p:cNvSpPr>
            <a:spLocks noChangeAspect="1"/>
          </p:cNvSpPr>
          <p:nvPr/>
        </p:nvSpPr>
        <p:spPr>
          <a:xfrm>
            <a:off x="4576996" y="2651838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495F6D3B-663A-B142-AB9F-C5976E5A1FB8}"/>
              </a:ext>
            </a:extLst>
          </p:cNvPr>
          <p:cNvSpPr>
            <a:spLocks noChangeAspect="1"/>
          </p:cNvSpPr>
          <p:nvPr/>
        </p:nvSpPr>
        <p:spPr>
          <a:xfrm>
            <a:off x="4819431" y="2396492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D4E56E1-BA71-7C4A-8D92-CD335C88CB8C}"/>
              </a:ext>
            </a:extLst>
          </p:cNvPr>
          <p:cNvSpPr>
            <a:spLocks noChangeAspect="1"/>
          </p:cNvSpPr>
          <p:nvPr/>
        </p:nvSpPr>
        <p:spPr>
          <a:xfrm>
            <a:off x="4827997" y="2649896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3833293B-E8B8-C84D-BD33-E973CB7A87D0}"/>
              </a:ext>
            </a:extLst>
          </p:cNvPr>
          <p:cNvSpPr>
            <a:spLocks noChangeAspect="1"/>
          </p:cNvSpPr>
          <p:nvPr/>
        </p:nvSpPr>
        <p:spPr>
          <a:xfrm>
            <a:off x="1112619" y="5122733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9FF08AEB-A2C7-DB45-923D-B09B66CD4965}"/>
              </a:ext>
            </a:extLst>
          </p:cNvPr>
          <p:cNvSpPr>
            <a:spLocks noChangeAspect="1"/>
          </p:cNvSpPr>
          <p:nvPr/>
        </p:nvSpPr>
        <p:spPr>
          <a:xfrm>
            <a:off x="1109290" y="4876992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B2C5E67C-1C4D-574C-86D3-7464AA949371}"/>
              </a:ext>
            </a:extLst>
          </p:cNvPr>
          <p:cNvSpPr>
            <a:spLocks noChangeAspect="1"/>
          </p:cNvSpPr>
          <p:nvPr/>
        </p:nvSpPr>
        <p:spPr>
          <a:xfrm>
            <a:off x="4329869" y="3634593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493B3F4F-4E2D-7D4F-8096-A0E2749563CD}"/>
              </a:ext>
            </a:extLst>
          </p:cNvPr>
          <p:cNvSpPr>
            <a:spLocks noChangeAspect="1"/>
          </p:cNvSpPr>
          <p:nvPr/>
        </p:nvSpPr>
        <p:spPr>
          <a:xfrm>
            <a:off x="1351152" y="2896890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C35BAC7-4D48-8744-8951-F9420817BC78}"/>
              </a:ext>
            </a:extLst>
          </p:cNvPr>
          <p:cNvSpPr>
            <a:spLocks noChangeAspect="1"/>
          </p:cNvSpPr>
          <p:nvPr/>
        </p:nvSpPr>
        <p:spPr>
          <a:xfrm>
            <a:off x="4075750" y="5365612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3AB1B086-9007-814F-A9ED-5FBC172ADC82}"/>
              </a:ext>
            </a:extLst>
          </p:cNvPr>
          <p:cNvSpPr>
            <a:spLocks noChangeAspect="1"/>
          </p:cNvSpPr>
          <p:nvPr/>
        </p:nvSpPr>
        <p:spPr>
          <a:xfrm>
            <a:off x="1353049" y="4872573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21F6EE57-4F2F-B14E-B8EA-FD0CFA444D58}"/>
              </a:ext>
            </a:extLst>
          </p:cNvPr>
          <p:cNvSpPr>
            <a:spLocks noChangeAspect="1"/>
          </p:cNvSpPr>
          <p:nvPr/>
        </p:nvSpPr>
        <p:spPr>
          <a:xfrm>
            <a:off x="4565664" y="4878241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4CF8238-DC3B-B740-8074-F720812CA959}"/>
              </a:ext>
            </a:extLst>
          </p:cNvPr>
          <p:cNvSpPr>
            <a:spLocks noChangeAspect="1"/>
          </p:cNvSpPr>
          <p:nvPr/>
        </p:nvSpPr>
        <p:spPr>
          <a:xfrm>
            <a:off x="4330910" y="5117923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8C19E083-2307-1E45-9B7F-6354A3AB5844}"/>
              </a:ext>
            </a:extLst>
          </p:cNvPr>
          <p:cNvSpPr>
            <a:spLocks noChangeAspect="1"/>
          </p:cNvSpPr>
          <p:nvPr/>
        </p:nvSpPr>
        <p:spPr>
          <a:xfrm>
            <a:off x="4578326" y="3390260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5E281812-09D6-EA4D-B7A9-3321A8383359}"/>
              </a:ext>
            </a:extLst>
          </p:cNvPr>
          <p:cNvSpPr>
            <a:spLocks noChangeAspect="1"/>
          </p:cNvSpPr>
          <p:nvPr/>
        </p:nvSpPr>
        <p:spPr>
          <a:xfrm>
            <a:off x="1599441" y="5374785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D7236402-A66A-7D4D-8CBF-E5CD04D46292}"/>
              </a:ext>
            </a:extLst>
          </p:cNvPr>
          <p:cNvSpPr>
            <a:spLocks noChangeAspect="1"/>
          </p:cNvSpPr>
          <p:nvPr/>
        </p:nvSpPr>
        <p:spPr>
          <a:xfrm>
            <a:off x="1351150" y="2154871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BF4E769-4716-5548-9ED0-CAB0F7E4DF91}"/>
              </a:ext>
            </a:extLst>
          </p:cNvPr>
          <p:cNvSpPr>
            <a:spLocks noChangeAspect="1"/>
          </p:cNvSpPr>
          <p:nvPr/>
        </p:nvSpPr>
        <p:spPr>
          <a:xfrm>
            <a:off x="4331926" y="5368464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9623F1A-5BCB-6040-9A32-BF61E86D20D7}"/>
              </a:ext>
            </a:extLst>
          </p:cNvPr>
          <p:cNvSpPr>
            <a:spLocks noChangeAspect="1"/>
          </p:cNvSpPr>
          <p:nvPr/>
        </p:nvSpPr>
        <p:spPr>
          <a:xfrm>
            <a:off x="1847561" y="2154351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DA661CBC-5767-7E47-8658-F9BB8FD172ED}"/>
              </a:ext>
            </a:extLst>
          </p:cNvPr>
          <p:cNvSpPr>
            <a:spLocks noChangeAspect="1"/>
          </p:cNvSpPr>
          <p:nvPr/>
        </p:nvSpPr>
        <p:spPr>
          <a:xfrm>
            <a:off x="1856051" y="5127788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E9018B53-6866-A54F-B177-FE01ACB251A5}"/>
              </a:ext>
            </a:extLst>
          </p:cNvPr>
          <p:cNvSpPr>
            <a:spLocks noChangeAspect="1"/>
          </p:cNvSpPr>
          <p:nvPr/>
        </p:nvSpPr>
        <p:spPr>
          <a:xfrm>
            <a:off x="2843740" y="189842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F7F8344A-A659-3D49-8498-CCC460913930}"/>
              </a:ext>
            </a:extLst>
          </p:cNvPr>
          <p:cNvSpPr>
            <a:spLocks noChangeAspect="1"/>
          </p:cNvSpPr>
          <p:nvPr/>
        </p:nvSpPr>
        <p:spPr>
          <a:xfrm>
            <a:off x="1604152" y="5128480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342DB1AE-1B59-4049-A03B-53ECD24F33BB}"/>
              </a:ext>
            </a:extLst>
          </p:cNvPr>
          <p:cNvSpPr>
            <a:spLocks noChangeAspect="1"/>
          </p:cNvSpPr>
          <p:nvPr/>
        </p:nvSpPr>
        <p:spPr>
          <a:xfrm>
            <a:off x="1348733" y="4627346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F9FE2265-199B-5D49-8F10-3B89DE10A0E0}"/>
              </a:ext>
            </a:extLst>
          </p:cNvPr>
          <p:cNvSpPr>
            <a:spLocks noChangeAspect="1"/>
          </p:cNvSpPr>
          <p:nvPr/>
        </p:nvSpPr>
        <p:spPr>
          <a:xfrm>
            <a:off x="1354410" y="5378474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14C28ED9-9ADF-5841-83B2-17FF5EC2310D}"/>
              </a:ext>
            </a:extLst>
          </p:cNvPr>
          <p:cNvSpPr>
            <a:spLocks noChangeAspect="1"/>
          </p:cNvSpPr>
          <p:nvPr/>
        </p:nvSpPr>
        <p:spPr>
          <a:xfrm>
            <a:off x="1609692" y="4875009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3803192C-EC3C-D44C-93A5-844110259202}"/>
              </a:ext>
            </a:extLst>
          </p:cNvPr>
          <p:cNvSpPr>
            <a:spLocks noChangeAspect="1"/>
          </p:cNvSpPr>
          <p:nvPr/>
        </p:nvSpPr>
        <p:spPr>
          <a:xfrm>
            <a:off x="1110056" y="4633191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A0A784FD-128F-B040-92FC-34A87EEF0E7A}"/>
              </a:ext>
            </a:extLst>
          </p:cNvPr>
          <p:cNvSpPr>
            <a:spLocks noChangeAspect="1"/>
          </p:cNvSpPr>
          <p:nvPr/>
        </p:nvSpPr>
        <p:spPr>
          <a:xfrm>
            <a:off x="1352956" y="5129976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ABB2AAC-07F3-124E-B84C-91B2B1A8E862}"/>
              </a:ext>
            </a:extLst>
          </p:cNvPr>
          <p:cNvSpPr>
            <a:spLocks noChangeAspect="1"/>
          </p:cNvSpPr>
          <p:nvPr/>
        </p:nvSpPr>
        <p:spPr>
          <a:xfrm>
            <a:off x="1352095" y="4388515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8CC80DB9-6D75-AB47-BD60-5DEFB032F5C2}"/>
              </a:ext>
            </a:extLst>
          </p:cNvPr>
          <p:cNvSpPr>
            <a:spLocks noChangeAspect="1"/>
          </p:cNvSpPr>
          <p:nvPr/>
        </p:nvSpPr>
        <p:spPr>
          <a:xfrm>
            <a:off x="1109153" y="5386992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C4848DD9-C205-364B-8D12-5A061FC50EA8}"/>
              </a:ext>
            </a:extLst>
          </p:cNvPr>
          <p:cNvSpPr>
            <a:spLocks noChangeAspect="1"/>
          </p:cNvSpPr>
          <p:nvPr/>
        </p:nvSpPr>
        <p:spPr>
          <a:xfrm>
            <a:off x="2104792" y="5378424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6941DAC8-FF53-4E40-9DB3-8CF1616E20F0}"/>
              </a:ext>
            </a:extLst>
          </p:cNvPr>
          <p:cNvSpPr>
            <a:spLocks noChangeAspect="1"/>
          </p:cNvSpPr>
          <p:nvPr/>
        </p:nvSpPr>
        <p:spPr>
          <a:xfrm>
            <a:off x="3170276" y="2243993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2461F054-0749-8B48-AFAE-D287D72E7294}"/>
              </a:ext>
            </a:extLst>
          </p:cNvPr>
          <p:cNvSpPr>
            <a:spLocks noChangeAspect="1"/>
          </p:cNvSpPr>
          <p:nvPr/>
        </p:nvSpPr>
        <p:spPr>
          <a:xfrm>
            <a:off x="4662163" y="2237873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1991DE26-CF62-4E4E-BC15-9C209CAE6ED3}"/>
              </a:ext>
            </a:extLst>
          </p:cNvPr>
          <p:cNvSpPr>
            <a:spLocks noChangeAspect="1"/>
          </p:cNvSpPr>
          <p:nvPr/>
        </p:nvSpPr>
        <p:spPr>
          <a:xfrm>
            <a:off x="4659321" y="5201657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9AED087-CF62-4347-B88A-C67A645D4C2D}"/>
              </a:ext>
            </a:extLst>
          </p:cNvPr>
          <p:cNvSpPr>
            <a:spLocks noChangeAspect="1"/>
          </p:cNvSpPr>
          <p:nvPr/>
        </p:nvSpPr>
        <p:spPr>
          <a:xfrm>
            <a:off x="3170369" y="5202809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AB981000-EA0A-2542-846B-F295BD178E54}"/>
              </a:ext>
            </a:extLst>
          </p:cNvPr>
          <p:cNvSpPr>
            <a:spLocks noChangeAspect="1"/>
          </p:cNvSpPr>
          <p:nvPr/>
        </p:nvSpPr>
        <p:spPr>
          <a:xfrm>
            <a:off x="3172862" y="3715309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D7E99D88-DDFB-494B-B07C-3337A490596A}"/>
              </a:ext>
            </a:extLst>
          </p:cNvPr>
          <p:cNvSpPr>
            <a:spLocks noChangeAspect="1"/>
          </p:cNvSpPr>
          <p:nvPr/>
        </p:nvSpPr>
        <p:spPr>
          <a:xfrm>
            <a:off x="4656465" y="3712134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1028BF9B-316C-6745-B2C5-A294E0E4C6E9}"/>
              </a:ext>
            </a:extLst>
          </p:cNvPr>
          <p:cNvSpPr>
            <a:spLocks noChangeAspect="1"/>
          </p:cNvSpPr>
          <p:nvPr/>
        </p:nvSpPr>
        <p:spPr>
          <a:xfrm>
            <a:off x="4828292" y="5128297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3A268A16-D1EC-6B44-B25D-A984274E32AA}"/>
              </a:ext>
            </a:extLst>
          </p:cNvPr>
          <p:cNvSpPr>
            <a:spLocks noChangeAspect="1"/>
          </p:cNvSpPr>
          <p:nvPr/>
        </p:nvSpPr>
        <p:spPr>
          <a:xfrm>
            <a:off x="1604228" y="5621943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C5AC12F0-CDC6-3448-8675-9B64BB2D4F2A}"/>
              </a:ext>
            </a:extLst>
          </p:cNvPr>
          <p:cNvSpPr>
            <a:spLocks noChangeAspect="1"/>
          </p:cNvSpPr>
          <p:nvPr/>
        </p:nvSpPr>
        <p:spPr>
          <a:xfrm>
            <a:off x="1604719" y="3640905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FBAEAC05-9C6A-0246-871C-4543632C6D76}"/>
              </a:ext>
            </a:extLst>
          </p:cNvPr>
          <p:cNvSpPr>
            <a:spLocks noChangeAspect="1"/>
          </p:cNvSpPr>
          <p:nvPr/>
        </p:nvSpPr>
        <p:spPr>
          <a:xfrm>
            <a:off x="1688558" y="2239691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2AF1B981-5BCE-D54E-9442-5A7AFB1EDB30}"/>
              </a:ext>
            </a:extLst>
          </p:cNvPr>
          <p:cNvSpPr/>
          <p:nvPr/>
        </p:nvSpPr>
        <p:spPr>
          <a:xfrm>
            <a:off x="4379422" y="3685169"/>
            <a:ext cx="131847" cy="13184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2027C1A0-CFDA-E14D-ADF4-6586601E5D01}"/>
              </a:ext>
            </a:extLst>
          </p:cNvPr>
          <p:cNvSpPr txBox="1"/>
          <p:nvPr/>
        </p:nvSpPr>
        <p:spPr>
          <a:xfrm>
            <a:off x="1137405" y="1054908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“Move 37”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xmlns="" id="{89A63DE0-38FC-C341-B221-7A5BCFCCC95B}"/>
              </a:ext>
            </a:extLst>
          </p:cNvPr>
          <p:cNvSpPr>
            <a:spLocks noChangeAspect="1"/>
          </p:cNvSpPr>
          <p:nvPr/>
        </p:nvSpPr>
        <p:spPr>
          <a:xfrm>
            <a:off x="5071719" y="4130972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xmlns="" id="{DC589B0F-E0C8-C34E-87F3-00136DAC1C87}"/>
              </a:ext>
            </a:extLst>
          </p:cNvPr>
          <p:cNvSpPr>
            <a:spLocks noChangeAspect="1"/>
          </p:cNvSpPr>
          <p:nvPr/>
        </p:nvSpPr>
        <p:spPr>
          <a:xfrm>
            <a:off x="4569129" y="2914673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E28AC22B-6D5D-F443-AD30-56D09E4E691D}"/>
              </a:ext>
            </a:extLst>
          </p:cNvPr>
          <p:cNvSpPr>
            <a:spLocks noChangeAspect="1"/>
          </p:cNvSpPr>
          <p:nvPr/>
        </p:nvSpPr>
        <p:spPr>
          <a:xfrm>
            <a:off x="3833337" y="5373799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526DB081-AA2C-4846-990C-9F9B69C62F91}"/>
              </a:ext>
            </a:extLst>
          </p:cNvPr>
          <p:cNvSpPr>
            <a:spLocks noChangeAspect="1"/>
          </p:cNvSpPr>
          <p:nvPr/>
        </p:nvSpPr>
        <p:spPr>
          <a:xfrm>
            <a:off x="2084846" y="1901472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18AC419E-2294-3C49-9F5E-2F7FCFD93ED3}"/>
              </a:ext>
            </a:extLst>
          </p:cNvPr>
          <p:cNvSpPr>
            <a:spLocks noChangeAspect="1"/>
          </p:cNvSpPr>
          <p:nvPr/>
        </p:nvSpPr>
        <p:spPr>
          <a:xfrm>
            <a:off x="1604476" y="4393929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45DF11FA-4728-1649-A7BA-A356F5790DC7}"/>
              </a:ext>
            </a:extLst>
          </p:cNvPr>
          <p:cNvSpPr>
            <a:spLocks noChangeAspect="1"/>
          </p:cNvSpPr>
          <p:nvPr/>
        </p:nvSpPr>
        <p:spPr>
          <a:xfrm>
            <a:off x="3098932" y="3887679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xmlns="" id="{75A704FC-D7F3-5C45-95FB-07B7A7AD0354}"/>
              </a:ext>
            </a:extLst>
          </p:cNvPr>
          <p:cNvSpPr>
            <a:spLocks noChangeAspect="1"/>
          </p:cNvSpPr>
          <p:nvPr/>
        </p:nvSpPr>
        <p:spPr>
          <a:xfrm>
            <a:off x="2846777" y="3625741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xmlns="" id="{CE291B16-6641-8747-9DA3-2D07B4E2F989}"/>
              </a:ext>
            </a:extLst>
          </p:cNvPr>
          <p:cNvSpPr>
            <a:spLocks noChangeAspect="1"/>
          </p:cNvSpPr>
          <p:nvPr/>
        </p:nvSpPr>
        <p:spPr>
          <a:xfrm>
            <a:off x="1360479" y="3397160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8466E6D3-006E-5F43-BA06-2F98E128D448}"/>
              </a:ext>
            </a:extLst>
          </p:cNvPr>
          <p:cNvSpPr>
            <a:spLocks noChangeAspect="1"/>
          </p:cNvSpPr>
          <p:nvPr/>
        </p:nvSpPr>
        <p:spPr>
          <a:xfrm>
            <a:off x="2841349" y="5612435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929C4DF7-8E8A-314B-A6E8-B8AB4666E11B}"/>
              </a:ext>
            </a:extLst>
          </p:cNvPr>
          <p:cNvSpPr>
            <a:spLocks noChangeAspect="1"/>
          </p:cNvSpPr>
          <p:nvPr/>
        </p:nvSpPr>
        <p:spPr>
          <a:xfrm>
            <a:off x="3351346" y="5123088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xmlns="" id="{E3412962-4DD4-F049-9F27-BD762B62E764}"/>
              </a:ext>
            </a:extLst>
          </p:cNvPr>
          <p:cNvSpPr>
            <a:spLocks noChangeAspect="1"/>
          </p:cNvSpPr>
          <p:nvPr/>
        </p:nvSpPr>
        <p:spPr>
          <a:xfrm>
            <a:off x="2114070" y="3627351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046F13ED-F229-6E4F-ACA1-2A0328E44B82}"/>
              </a:ext>
            </a:extLst>
          </p:cNvPr>
          <p:cNvSpPr>
            <a:spLocks noChangeAspect="1"/>
          </p:cNvSpPr>
          <p:nvPr/>
        </p:nvSpPr>
        <p:spPr>
          <a:xfrm>
            <a:off x="2100331" y="5864925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E866C28E-E0AE-DD45-ACF6-961A2644FCDC}"/>
              </a:ext>
            </a:extLst>
          </p:cNvPr>
          <p:cNvSpPr>
            <a:spLocks noChangeAspect="1"/>
          </p:cNvSpPr>
          <p:nvPr/>
        </p:nvSpPr>
        <p:spPr>
          <a:xfrm>
            <a:off x="4086347" y="1655783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BEC8BAE0-04F8-2840-820B-668BBADF0AE2}"/>
              </a:ext>
            </a:extLst>
          </p:cNvPr>
          <p:cNvSpPr>
            <a:spLocks noChangeAspect="1"/>
          </p:cNvSpPr>
          <p:nvPr/>
        </p:nvSpPr>
        <p:spPr>
          <a:xfrm>
            <a:off x="3837292" y="3386425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BC132B84-1040-FF44-812E-D8375730E5A1}"/>
              </a:ext>
            </a:extLst>
          </p:cNvPr>
          <p:cNvSpPr>
            <a:spLocks noChangeAspect="1"/>
          </p:cNvSpPr>
          <p:nvPr/>
        </p:nvSpPr>
        <p:spPr>
          <a:xfrm>
            <a:off x="3584189" y="4383989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D9111643-434F-8B41-9C9D-C899F78F0A11}"/>
              </a:ext>
            </a:extLst>
          </p:cNvPr>
          <p:cNvSpPr>
            <a:spLocks noChangeAspect="1"/>
          </p:cNvSpPr>
          <p:nvPr/>
        </p:nvSpPr>
        <p:spPr>
          <a:xfrm>
            <a:off x="4319078" y="4876992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2B7861A7-483C-0D48-807F-EB994C0A01F8}"/>
              </a:ext>
            </a:extLst>
          </p:cNvPr>
          <p:cNvSpPr>
            <a:spLocks noChangeAspect="1"/>
          </p:cNvSpPr>
          <p:nvPr/>
        </p:nvSpPr>
        <p:spPr>
          <a:xfrm>
            <a:off x="1105004" y="3407454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7EEB8151-8451-624B-B817-8C58B1C23EE1}"/>
              </a:ext>
            </a:extLst>
          </p:cNvPr>
          <p:cNvSpPr>
            <a:spLocks noChangeAspect="1"/>
          </p:cNvSpPr>
          <p:nvPr/>
        </p:nvSpPr>
        <p:spPr>
          <a:xfrm>
            <a:off x="4576383" y="3882382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AC4110E3-94EA-9447-BC95-032942108B30}"/>
              </a:ext>
            </a:extLst>
          </p:cNvPr>
          <p:cNvSpPr>
            <a:spLocks noChangeAspect="1"/>
          </p:cNvSpPr>
          <p:nvPr/>
        </p:nvSpPr>
        <p:spPr>
          <a:xfrm>
            <a:off x="2331215" y="1907875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xmlns="" id="{C836280B-CE85-E641-BC5D-E030F62DF79A}"/>
              </a:ext>
            </a:extLst>
          </p:cNvPr>
          <p:cNvSpPr>
            <a:spLocks noChangeAspect="1"/>
          </p:cNvSpPr>
          <p:nvPr/>
        </p:nvSpPr>
        <p:spPr>
          <a:xfrm>
            <a:off x="3088884" y="2643578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0161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نسخه ی </a:t>
            </a:r>
            <a:r>
              <a:rPr lang="fa-IR" dirty="0" smtClean="0"/>
              <a:t>0 </a:t>
            </a:r>
            <a:r>
              <a:rPr lang="en-US" dirty="0" smtClean="0"/>
              <a:t>MCTS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269999"/>
          </a:xfrm>
        </p:spPr>
        <p:txBody>
          <a:bodyPr/>
          <a:lstStyle/>
          <a:p>
            <a:pPr algn="r" rtl="1"/>
            <a:r>
              <a:rPr lang="fa-IR" dirty="0" smtClean="0"/>
              <a:t>برای هر کدام از فرزندان ریشه، </a:t>
            </a:r>
            <a:r>
              <a:rPr lang="en-US" dirty="0" smtClean="0"/>
              <a:t>N</a:t>
            </a:r>
            <a:r>
              <a:rPr lang="fa-IR" dirty="0" smtClean="0"/>
              <a:t> بار امتحان کنید و نرخ برد را ثبت کنید. </a:t>
            </a:r>
            <a:endParaRPr lang="en-US" dirty="0"/>
          </a:p>
          <a:p>
            <a:pPr algn="r" rtl="1"/>
            <a:r>
              <a:rPr lang="fa-IR" dirty="0" smtClean="0"/>
              <a:t>حرکتی که منجر به بهترین نتیجه می شود را انتخاب کنید. </a:t>
            </a:r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xmlns="" id="{ECC14A56-DF49-1B45-B20A-8E9EC1B5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28194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BDA34F2-E7F8-494F-9B5D-C1BB2B49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57/100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xmlns="" id="{266603C7-EF4E-8A4B-98ED-5CF213B13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65/100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86BE121A-4DE0-3F4B-82A2-75BFE79A8101}"/>
              </a:ext>
            </a:extLst>
          </p:cNvPr>
          <p:cNvGrpSpPr/>
          <p:nvPr/>
        </p:nvGrpSpPr>
        <p:grpSpPr>
          <a:xfrm>
            <a:off x="2645833" y="3124200"/>
            <a:ext cx="3302000" cy="1250950"/>
            <a:chOff x="2645833" y="2514600"/>
            <a:chExt cx="3302000" cy="1250950"/>
          </a:xfrm>
        </p:grpSpPr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xmlns="" id="{EC43D9B3-4444-314F-BCDE-86C49ABFC1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xmlns="" id="{1444717D-2DB5-1D4F-811C-E262869DFE67}"/>
                </a:ext>
              </a:extLst>
            </p:cNvPr>
            <p:cNvCxnSpPr>
              <a:cxnSpLocks noChangeShapeType="1"/>
              <a:stCxn id="5" idx="3"/>
              <a:endCxn id="19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3" name="AutoShape 21">
            <a:extLst>
              <a:ext uri="{FF2B5EF4-FFF2-40B4-BE49-F238E27FC236}">
                <a16:creationId xmlns:a16="http://schemas.microsoft.com/office/drawing/2014/main" xmlns="" id="{E4CB9991-E097-6946-8393-D127E6631F3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32755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xmlns="" id="{79879AB3-931D-D841-9AFE-A91D634C0F82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rot="16200000" flipH="1">
            <a:off x="6212417" y="28596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3107CD57-2C64-C842-8B84-22299FF0726A}"/>
              </a:ext>
            </a:extLst>
          </p:cNvPr>
          <p:cNvGrpSpPr/>
          <p:nvPr/>
        </p:nvGrpSpPr>
        <p:grpSpPr>
          <a:xfrm>
            <a:off x="5693833" y="3124203"/>
            <a:ext cx="508000" cy="1235075"/>
            <a:chOff x="5693833" y="2514603"/>
            <a:chExt cx="508000" cy="1235075"/>
          </a:xfrm>
        </p:grpSpPr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xmlns="" id="{94104DEE-0AF9-CC47-AB62-53E045B996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" name="AutoShape 21">
              <a:extLst>
                <a:ext uri="{FF2B5EF4-FFF2-40B4-BE49-F238E27FC236}">
                  <a16:creationId xmlns:a16="http://schemas.microsoft.com/office/drawing/2014/main" xmlns="" id="{08CF7E5C-9FE8-A140-AEB2-07FA752422DC}"/>
                </a:ext>
              </a:extLst>
            </p:cNvPr>
            <p:cNvCxnSpPr>
              <a:cxnSpLocks noChangeShapeType="1"/>
              <a:stCxn id="5" idx="3"/>
              <a:endCxn id="28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5" name="Group 61">
            <a:extLst>
              <a:ext uri="{FF2B5EF4-FFF2-40B4-BE49-F238E27FC236}">
                <a16:creationId xmlns:a16="http://schemas.microsoft.com/office/drawing/2014/main" xmlns="" id="{1C373DD4-8893-6E4F-8929-9721BF2585EC}"/>
              </a:ext>
            </a:extLst>
          </p:cNvPr>
          <p:cNvGrpSpPr>
            <a:grpSpLocks/>
          </p:cNvGrpSpPr>
          <p:nvPr/>
        </p:nvGrpSpPr>
        <p:grpSpPr bwMode="auto">
          <a:xfrm>
            <a:off x="5947831" y="3124200"/>
            <a:ext cx="3301999" cy="1250950"/>
            <a:chOff x="4460875" y="2514600"/>
            <a:chExt cx="2476500" cy="1250950"/>
          </a:xfrm>
        </p:grpSpPr>
        <p:sp>
          <p:nvSpPr>
            <p:cNvPr id="36" name="AutoShape 26">
              <a:extLst>
                <a:ext uri="{FF2B5EF4-FFF2-40B4-BE49-F238E27FC236}">
                  <a16:creationId xmlns:a16="http://schemas.microsoft.com/office/drawing/2014/main" xmlns="" id="{243C0F3F-CD94-9841-8634-DF1C8F9BE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AutoShape 27">
              <a:extLst>
                <a:ext uri="{FF2B5EF4-FFF2-40B4-BE49-F238E27FC236}">
                  <a16:creationId xmlns:a16="http://schemas.microsoft.com/office/drawing/2014/main" xmlns="" id="{9E6CC2E3-55FB-4944-8759-451B1200C38D}"/>
                </a:ext>
              </a:extLst>
            </p:cNvPr>
            <p:cNvCxnSpPr>
              <a:cxnSpLocks noChangeShapeType="1"/>
              <a:stCxn id="5" idx="3"/>
              <a:endCxn id="3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5" name="Rectangle 7">
            <a:extLst>
              <a:ext uri="{FF2B5EF4-FFF2-40B4-BE49-F238E27FC236}">
                <a16:creationId xmlns:a16="http://schemas.microsoft.com/office/drawing/2014/main" xmlns="" id="{62B5F90D-1AAA-2F42-8B87-64A830887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39/100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2BD256D-47A2-A449-B7AC-287CDDD2DF16}"/>
              </a:ext>
            </a:extLst>
          </p:cNvPr>
          <p:cNvGrpSpPr/>
          <p:nvPr/>
        </p:nvGrpSpPr>
        <p:grpSpPr>
          <a:xfrm>
            <a:off x="2574926" y="4375150"/>
            <a:ext cx="625474" cy="1568450"/>
            <a:chOff x="2574926" y="4375150"/>
            <a:chExt cx="625474" cy="1568450"/>
          </a:xfrm>
        </p:grpSpPr>
        <p:cxnSp>
          <p:nvCxnSpPr>
            <p:cNvPr id="7" name="AutoShape 13">
              <a:extLst>
                <a:ext uri="{FF2B5EF4-FFF2-40B4-BE49-F238E27FC236}">
                  <a16:creationId xmlns:a16="http://schemas.microsoft.com/office/drawing/2014/main" xmlns="" id="{CBE913FC-1ADC-6943-9F2C-6BD0CD7EDE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8" name="AutoShape 13">
              <a:extLst>
                <a:ext uri="{FF2B5EF4-FFF2-40B4-BE49-F238E27FC236}">
                  <a16:creationId xmlns:a16="http://schemas.microsoft.com/office/drawing/2014/main" xmlns="" id="{77A87D9D-92CC-444D-934D-49B267B11F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9" name="AutoShape 13">
              <a:extLst>
                <a:ext uri="{FF2B5EF4-FFF2-40B4-BE49-F238E27FC236}">
                  <a16:creationId xmlns:a16="http://schemas.microsoft.com/office/drawing/2014/main" xmlns="" id="{C5983D43-B11E-D24D-8FA7-166893C282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0" name="AutoShape 13">
              <a:extLst>
                <a:ext uri="{FF2B5EF4-FFF2-40B4-BE49-F238E27FC236}">
                  <a16:creationId xmlns:a16="http://schemas.microsoft.com/office/drawing/2014/main" xmlns="" id="{A25C4C95-CA5B-0345-ADBF-3FFB4EEF7B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1" name="AutoShape 13">
              <a:extLst>
                <a:ext uri="{FF2B5EF4-FFF2-40B4-BE49-F238E27FC236}">
                  <a16:creationId xmlns:a16="http://schemas.microsoft.com/office/drawing/2014/main" xmlns="" id="{CB6BC626-4527-4E44-8107-6AF3003CA3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8EB26238-3C4B-894D-8B5D-E45A463E1380}"/>
              </a:ext>
            </a:extLst>
          </p:cNvPr>
          <p:cNvGrpSpPr/>
          <p:nvPr/>
        </p:nvGrpSpPr>
        <p:grpSpPr>
          <a:xfrm>
            <a:off x="8684688" y="4375150"/>
            <a:ext cx="625474" cy="1568450"/>
            <a:chOff x="2574926" y="4375150"/>
            <a:chExt cx="625474" cy="1568450"/>
          </a:xfrm>
        </p:grpSpPr>
        <p:cxnSp>
          <p:nvCxnSpPr>
            <p:cNvPr id="64" name="AutoShape 13">
              <a:extLst>
                <a:ext uri="{FF2B5EF4-FFF2-40B4-BE49-F238E27FC236}">
                  <a16:creationId xmlns:a16="http://schemas.microsoft.com/office/drawing/2014/main" xmlns="" id="{7E0012ED-05C5-2A47-BD5D-884DCAB048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5" name="AutoShape 13">
              <a:extLst>
                <a:ext uri="{FF2B5EF4-FFF2-40B4-BE49-F238E27FC236}">
                  <a16:creationId xmlns:a16="http://schemas.microsoft.com/office/drawing/2014/main" xmlns="" id="{7ACE2BF4-98DD-4445-A505-5DD5DDC90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6" name="AutoShape 13">
              <a:extLst>
                <a:ext uri="{FF2B5EF4-FFF2-40B4-BE49-F238E27FC236}">
                  <a16:creationId xmlns:a16="http://schemas.microsoft.com/office/drawing/2014/main" xmlns="" id="{1D54971E-4190-0944-A63D-40D9B139CD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7" name="AutoShape 13">
              <a:extLst>
                <a:ext uri="{FF2B5EF4-FFF2-40B4-BE49-F238E27FC236}">
                  <a16:creationId xmlns:a16="http://schemas.microsoft.com/office/drawing/2014/main" xmlns="" id="{7D0632A6-2AA3-4B42-8F6F-B42C171D32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AutoShape 13">
              <a:extLst>
                <a:ext uri="{FF2B5EF4-FFF2-40B4-BE49-F238E27FC236}">
                  <a16:creationId xmlns:a16="http://schemas.microsoft.com/office/drawing/2014/main" xmlns="" id="{FE37273A-D975-FF45-9F28-E67716BCB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98218243-C70F-F546-BAF5-D7A8FA8C9897}"/>
              </a:ext>
            </a:extLst>
          </p:cNvPr>
          <p:cNvGrpSpPr/>
          <p:nvPr/>
        </p:nvGrpSpPr>
        <p:grpSpPr>
          <a:xfrm>
            <a:off x="5619222" y="4359276"/>
            <a:ext cx="625474" cy="1568450"/>
            <a:chOff x="2574926" y="4375150"/>
            <a:chExt cx="625474" cy="1568450"/>
          </a:xfrm>
        </p:grpSpPr>
        <p:cxnSp>
          <p:nvCxnSpPr>
            <p:cNvPr id="70" name="AutoShape 13">
              <a:extLst>
                <a:ext uri="{FF2B5EF4-FFF2-40B4-BE49-F238E27FC236}">
                  <a16:creationId xmlns:a16="http://schemas.microsoft.com/office/drawing/2014/main" xmlns="" id="{72F1275E-D887-7643-B156-F8093BB3E2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1" name="AutoShape 13">
              <a:extLst>
                <a:ext uri="{FF2B5EF4-FFF2-40B4-BE49-F238E27FC236}">
                  <a16:creationId xmlns:a16="http://schemas.microsoft.com/office/drawing/2014/main" xmlns="" id="{45BE6D7C-4402-4544-ACDE-8BB68194C7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AutoShape 13">
              <a:extLst>
                <a:ext uri="{FF2B5EF4-FFF2-40B4-BE49-F238E27FC236}">
                  <a16:creationId xmlns:a16="http://schemas.microsoft.com/office/drawing/2014/main" xmlns="" id="{2D0997D4-B214-1841-9501-03CF0F6FB1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3" name="AutoShape 13">
              <a:extLst>
                <a:ext uri="{FF2B5EF4-FFF2-40B4-BE49-F238E27FC236}">
                  <a16:creationId xmlns:a16="http://schemas.microsoft.com/office/drawing/2014/main" xmlns="" id="{864C8079-EE2F-B142-948C-8C00569775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4" name="AutoShape 13">
              <a:extLst>
                <a:ext uri="{FF2B5EF4-FFF2-40B4-BE49-F238E27FC236}">
                  <a16:creationId xmlns:a16="http://schemas.microsoft.com/office/drawing/2014/main" xmlns="" id="{C0F1DC13-A220-1648-AA54-8B9F217AC1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8551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نسخه ی 0 </a:t>
            </a:r>
            <a:r>
              <a:rPr lang="en-US" dirty="0"/>
              <a:t>MCTS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269999"/>
          </a:xfrm>
        </p:spPr>
        <p:txBody>
          <a:bodyPr/>
          <a:lstStyle/>
          <a:p>
            <a:pPr algn="r" rtl="1"/>
            <a:r>
              <a:rPr lang="fa-IR" dirty="0" smtClean="0"/>
              <a:t>دقت کنید که اختصاص 100 آزمایش به فرزند وسطی بی فایده است. </a:t>
            </a:r>
            <a:endParaRPr lang="en-US" dirty="0"/>
          </a:p>
          <a:p>
            <a:pPr algn="r" rtl="1"/>
            <a:r>
              <a:rPr lang="fa-IR" dirty="0" smtClean="0"/>
              <a:t>بهتر است که تعداد آزمایشات نودهای بیفایده را کم کنیم و دقت نودهای دیگر را بالاتر ببریم. </a:t>
            </a:r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xmlns="" id="{ECC14A56-DF49-1B45-B20A-8E9EC1B5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28194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BDA34F2-E7F8-494F-9B5D-C1BB2B49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57/100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xmlns="" id="{266603C7-EF4E-8A4B-98ED-5CF213B13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59/100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86BE121A-4DE0-3F4B-82A2-75BFE79A8101}"/>
              </a:ext>
            </a:extLst>
          </p:cNvPr>
          <p:cNvGrpSpPr/>
          <p:nvPr/>
        </p:nvGrpSpPr>
        <p:grpSpPr>
          <a:xfrm>
            <a:off x="2645833" y="3124200"/>
            <a:ext cx="3302000" cy="1250950"/>
            <a:chOff x="2645833" y="2514600"/>
            <a:chExt cx="3302000" cy="1250950"/>
          </a:xfrm>
        </p:grpSpPr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xmlns="" id="{EC43D9B3-4444-314F-BCDE-86C49ABFC1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xmlns="" id="{1444717D-2DB5-1D4F-811C-E262869DFE67}"/>
                </a:ext>
              </a:extLst>
            </p:cNvPr>
            <p:cNvCxnSpPr>
              <a:cxnSpLocks noChangeShapeType="1"/>
              <a:stCxn id="5" idx="3"/>
              <a:endCxn id="19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3" name="AutoShape 21">
            <a:extLst>
              <a:ext uri="{FF2B5EF4-FFF2-40B4-BE49-F238E27FC236}">
                <a16:creationId xmlns:a16="http://schemas.microsoft.com/office/drawing/2014/main" xmlns="" id="{E4CB9991-E097-6946-8393-D127E6631F3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32755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xmlns="" id="{79879AB3-931D-D841-9AFE-A91D634C0F82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rot="16200000" flipH="1">
            <a:off x="6212417" y="28596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3107CD57-2C64-C842-8B84-22299FF0726A}"/>
              </a:ext>
            </a:extLst>
          </p:cNvPr>
          <p:cNvGrpSpPr/>
          <p:nvPr/>
        </p:nvGrpSpPr>
        <p:grpSpPr>
          <a:xfrm>
            <a:off x="5693833" y="3124203"/>
            <a:ext cx="508000" cy="1235075"/>
            <a:chOff x="5693833" y="2514603"/>
            <a:chExt cx="508000" cy="1235075"/>
          </a:xfrm>
        </p:grpSpPr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xmlns="" id="{94104DEE-0AF9-CC47-AB62-53E045B996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" name="AutoShape 21">
              <a:extLst>
                <a:ext uri="{FF2B5EF4-FFF2-40B4-BE49-F238E27FC236}">
                  <a16:creationId xmlns:a16="http://schemas.microsoft.com/office/drawing/2014/main" xmlns="" id="{08CF7E5C-9FE8-A140-AEB2-07FA752422DC}"/>
                </a:ext>
              </a:extLst>
            </p:cNvPr>
            <p:cNvCxnSpPr>
              <a:cxnSpLocks noChangeShapeType="1"/>
              <a:stCxn id="5" idx="3"/>
              <a:endCxn id="28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5" name="Group 61">
            <a:extLst>
              <a:ext uri="{FF2B5EF4-FFF2-40B4-BE49-F238E27FC236}">
                <a16:creationId xmlns:a16="http://schemas.microsoft.com/office/drawing/2014/main" xmlns="" id="{1C373DD4-8893-6E4F-8929-9721BF2585EC}"/>
              </a:ext>
            </a:extLst>
          </p:cNvPr>
          <p:cNvGrpSpPr>
            <a:grpSpLocks/>
          </p:cNvGrpSpPr>
          <p:nvPr/>
        </p:nvGrpSpPr>
        <p:grpSpPr bwMode="auto">
          <a:xfrm>
            <a:off x="5947831" y="3124200"/>
            <a:ext cx="3301999" cy="1250950"/>
            <a:chOff x="4460875" y="2514600"/>
            <a:chExt cx="2476500" cy="1250950"/>
          </a:xfrm>
        </p:grpSpPr>
        <p:sp>
          <p:nvSpPr>
            <p:cNvPr id="36" name="AutoShape 26">
              <a:extLst>
                <a:ext uri="{FF2B5EF4-FFF2-40B4-BE49-F238E27FC236}">
                  <a16:creationId xmlns:a16="http://schemas.microsoft.com/office/drawing/2014/main" xmlns="" id="{243C0F3F-CD94-9841-8634-DF1C8F9BE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AutoShape 27">
              <a:extLst>
                <a:ext uri="{FF2B5EF4-FFF2-40B4-BE49-F238E27FC236}">
                  <a16:creationId xmlns:a16="http://schemas.microsoft.com/office/drawing/2014/main" xmlns="" id="{9E6CC2E3-55FB-4944-8759-451B1200C38D}"/>
                </a:ext>
              </a:extLst>
            </p:cNvPr>
            <p:cNvCxnSpPr>
              <a:cxnSpLocks noChangeShapeType="1"/>
              <a:stCxn id="5" idx="3"/>
              <a:endCxn id="3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5" name="Rectangle 7">
            <a:extLst>
              <a:ext uri="{FF2B5EF4-FFF2-40B4-BE49-F238E27FC236}">
                <a16:creationId xmlns:a16="http://schemas.microsoft.com/office/drawing/2014/main" xmlns="" id="{62B5F90D-1AAA-2F42-8B87-64A830887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0/100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2BD256D-47A2-A449-B7AC-287CDDD2DF16}"/>
              </a:ext>
            </a:extLst>
          </p:cNvPr>
          <p:cNvGrpSpPr/>
          <p:nvPr/>
        </p:nvGrpSpPr>
        <p:grpSpPr>
          <a:xfrm>
            <a:off x="2574926" y="4375150"/>
            <a:ext cx="625474" cy="1568450"/>
            <a:chOff x="2574926" y="4375150"/>
            <a:chExt cx="625474" cy="1568450"/>
          </a:xfrm>
        </p:grpSpPr>
        <p:cxnSp>
          <p:nvCxnSpPr>
            <p:cNvPr id="7" name="AutoShape 13">
              <a:extLst>
                <a:ext uri="{FF2B5EF4-FFF2-40B4-BE49-F238E27FC236}">
                  <a16:creationId xmlns:a16="http://schemas.microsoft.com/office/drawing/2014/main" xmlns="" id="{CBE913FC-1ADC-6943-9F2C-6BD0CD7EDE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8" name="AutoShape 13">
              <a:extLst>
                <a:ext uri="{FF2B5EF4-FFF2-40B4-BE49-F238E27FC236}">
                  <a16:creationId xmlns:a16="http://schemas.microsoft.com/office/drawing/2014/main" xmlns="" id="{77A87D9D-92CC-444D-934D-49B267B11F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9" name="AutoShape 13">
              <a:extLst>
                <a:ext uri="{FF2B5EF4-FFF2-40B4-BE49-F238E27FC236}">
                  <a16:creationId xmlns:a16="http://schemas.microsoft.com/office/drawing/2014/main" xmlns="" id="{C5983D43-B11E-D24D-8FA7-166893C282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0" name="AutoShape 13">
              <a:extLst>
                <a:ext uri="{FF2B5EF4-FFF2-40B4-BE49-F238E27FC236}">
                  <a16:creationId xmlns:a16="http://schemas.microsoft.com/office/drawing/2014/main" xmlns="" id="{A25C4C95-CA5B-0345-ADBF-3FFB4EEF7B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1" name="AutoShape 13">
              <a:extLst>
                <a:ext uri="{FF2B5EF4-FFF2-40B4-BE49-F238E27FC236}">
                  <a16:creationId xmlns:a16="http://schemas.microsoft.com/office/drawing/2014/main" xmlns="" id="{CB6BC626-4527-4E44-8107-6AF3003CA3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8EB26238-3C4B-894D-8B5D-E45A463E1380}"/>
              </a:ext>
            </a:extLst>
          </p:cNvPr>
          <p:cNvGrpSpPr/>
          <p:nvPr/>
        </p:nvGrpSpPr>
        <p:grpSpPr>
          <a:xfrm>
            <a:off x="8684688" y="4375150"/>
            <a:ext cx="625474" cy="1568450"/>
            <a:chOff x="2574926" y="4375150"/>
            <a:chExt cx="625474" cy="1568450"/>
          </a:xfrm>
        </p:grpSpPr>
        <p:cxnSp>
          <p:nvCxnSpPr>
            <p:cNvPr id="64" name="AutoShape 13">
              <a:extLst>
                <a:ext uri="{FF2B5EF4-FFF2-40B4-BE49-F238E27FC236}">
                  <a16:creationId xmlns:a16="http://schemas.microsoft.com/office/drawing/2014/main" xmlns="" id="{7E0012ED-05C5-2A47-BD5D-884DCAB048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5" name="AutoShape 13">
              <a:extLst>
                <a:ext uri="{FF2B5EF4-FFF2-40B4-BE49-F238E27FC236}">
                  <a16:creationId xmlns:a16="http://schemas.microsoft.com/office/drawing/2014/main" xmlns="" id="{7ACE2BF4-98DD-4445-A505-5DD5DDC90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6" name="AutoShape 13">
              <a:extLst>
                <a:ext uri="{FF2B5EF4-FFF2-40B4-BE49-F238E27FC236}">
                  <a16:creationId xmlns:a16="http://schemas.microsoft.com/office/drawing/2014/main" xmlns="" id="{1D54971E-4190-0944-A63D-40D9B139CD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7" name="AutoShape 13">
              <a:extLst>
                <a:ext uri="{FF2B5EF4-FFF2-40B4-BE49-F238E27FC236}">
                  <a16:creationId xmlns:a16="http://schemas.microsoft.com/office/drawing/2014/main" xmlns="" id="{7D0632A6-2AA3-4B42-8F6F-B42C171D32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AutoShape 13">
              <a:extLst>
                <a:ext uri="{FF2B5EF4-FFF2-40B4-BE49-F238E27FC236}">
                  <a16:creationId xmlns:a16="http://schemas.microsoft.com/office/drawing/2014/main" xmlns="" id="{FE37273A-D975-FF45-9F28-E67716BCB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98218243-C70F-F546-BAF5-D7A8FA8C9897}"/>
              </a:ext>
            </a:extLst>
          </p:cNvPr>
          <p:cNvGrpSpPr/>
          <p:nvPr/>
        </p:nvGrpSpPr>
        <p:grpSpPr>
          <a:xfrm>
            <a:off x="5619222" y="4359276"/>
            <a:ext cx="625474" cy="1568450"/>
            <a:chOff x="2574926" y="4375150"/>
            <a:chExt cx="625474" cy="1568450"/>
          </a:xfrm>
        </p:grpSpPr>
        <p:cxnSp>
          <p:nvCxnSpPr>
            <p:cNvPr id="70" name="AutoShape 13">
              <a:extLst>
                <a:ext uri="{FF2B5EF4-FFF2-40B4-BE49-F238E27FC236}">
                  <a16:creationId xmlns:a16="http://schemas.microsoft.com/office/drawing/2014/main" xmlns="" id="{72F1275E-D887-7643-B156-F8093BB3E2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1" name="AutoShape 13">
              <a:extLst>
                <a:ext uri="{FF2B5EF4-FFF2-40B4-BE49-F238E27FC236}">
                  <a16:creationId xmlns:a16="http://schemas.microsoft.com/office/drawing/2014/main" xmlns="" id="{45BE6D7C-4402-4544-ACDE-8BB68194C7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AutoShape 13">
              <a:extLst>
                <a:ext uri="{FF2B5EF4-FFF2-40B4-BE49-F238E27FC236}">
                  <a16:creationId xmlns:a16="http://schemas.microsoft.com/office/drawing/2014/main" xmlns="" id="{2D0997D4-B214-1841-9501-03CF0F6FB1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3" name="AutoShape 13">
              <a:extLst>
                <a:ext uri="{FF2B5EF4-FFF2-40B4-BE49-F238E27FC236}">
                  <a16:creationId xmlns:a16="http://schemas.microsoft.com/office/drawing/2014/main" xmlns="" id="{864C8079-EE2F-B142-948C-8C00569775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4" name="AutoShape 13">
              <a:extLst>
                <a:ext uri="{FF2B5EF4-FFF2-40B4-BE49-F238E27FC236}">
                  <a16:creationId xmlns:a16="http://schemas.microsoft.com/office/drawing/2014/main" xmlns="" id="{C0F1DC13-A220-1648-AA54-8B9F217AC1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2460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نسخه ی </a:t>
            </a:r>
            <a:r>
              <a:rPr lang="fa-IR" dirty="0" smtClean="0"/>
              <a:t>0.9 </a:t>
            </a:r>
            <a:r>
              <a:rPr lang="en-US" dirty="0" smtClean="0"/>
              <a:t>MCTS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269999"/>
          </a:xfrm>
        </p:spPr>
        <p:txBody>
          <a:bodyPr/>
          <a:lstStyle/>
          <a:p>
            <a:pPr algn="r" rtl="1"/>
            <a:r>
              <a:rPr lang="fa-IR" dirty="0" smtClean="0"/>
              <a:t>به نودهای بهتر آزمایشات بیشتری تخصیص دهید.</a:t>
            </a:r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xmlns="" id="{ECC14A56-DF49-1B45-B20A-8E9EC1B5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28194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BDA34F2-E7F8-494F-9B5D-C1BB2B49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77/140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xmlns="" id="{266603C7-EF4E-8A4B-98ED-5CF213B13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90/150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86BE121A-4DE0-3F4B-82A2-75BFE79A8101}"/>
              </a:ext>
            </a:extLst>
          </p:cNvPr>
          <p:cNvGrpSpPr/>
          <p:nvPr/>
        </p:nvGrpSpPr>
        <p:grpSpPr>
          <a:xfrm>
            <a:off x="2645833" y="3124200"/>
            <a:ext cx="3302000" cy="1250950"/>
            <a:chOff x="2645833" y="2514600"/>
            <a:chExt cx="3302000" cy="1250950"/>
          </a:xfrm>
        </p:grpSpPr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xmlns="" id="{EC43D9B3-4444-314F-BCDE-86C49ABFC1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xmlns="" id="{1444717D-2DB5-1D4F-811C-E262869DFE67}"/>
                </a:ext>
              </a:extLst>
            </p:cNvPr>
            <p:cNvCxnSpPr>
              <a:cxnSpLocks noChangeShapeType="1"/>
              <a:stCxn id="5" idx="3"/>
              <a:endCxn id="19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3" name="AutoShape 21">
            <a:extLst>
              <a:ext uri="{FF2B5EF4-FFF2-40B4-BE49-F238E27FC236}">
                <a16:creationId xmlns:a16="http://schemas.microsoft.com/office/drawing/2014/main" xmlns="" id="{E4CB9991-E097-6946-8393-D127E6631F3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32755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xmlns="" id="{79879AB3-931D-D841-9AFE-A91D634C0F82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rot="16200000" flipH="1">
            <a:off x="6212417" y="28596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3107CD57-2C64-C842-8B84-22299FF0726A}"/>
              </a:ext>
            </a:extLst>
          </p:cNvPr>
          <p:cNvGrpSpPr/>
          <p:nvPr/>
        </p:nvGrpSpPr>
        <p:grpSpPr>
          <a:xfrm>
            <a:off x="5693833" y="3124203"/>
            <a:ext cx="508000" cy="1235075"/>
            <a:chOff x="5693833" y="2514603"/>
            <a:chExt cx="508000" cy="1235075"/>
          </a:xfrm>
        </p:grpSpPr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xmlns="" id="{94104DEE-0AF9-CC47-AB62-53E045B996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" name="AutoShape 21">
              <a:extLst>
                <a:ext uri="{FF2B5EF4-FFF2-40B4-BE49-F238E27FC236}">
                  <a16:creationId xmlns:a16="http://schemas.microsoft.com/office/drawing/2014/main" xmlns="" id="{08CF7E5C-9FE8-A140-AEB2-07FA752422DC}"/>
                </a:ext>
              </a:extLst>
            </p:cNvPr>
            <p:cNvCxnSpPr>
              <a:cxnSpLocks noChangeShapeType="1"/>
              <a:stCxn id="5" idx="3"/>
              <a:endCxn id="28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5" name="Group 61">
            <a:extLst>
              <a:ext uri="{FF2B5EF4-FFF2-40B4-BE49-F238E27FC236}">
                <a16:creationId xmlns:a16="http://schemas.microsoft.com/office/drawing/2014/main" xmlns="" id="{1C373DD4-8893-6E4F-8929-9721BF2585EC}"/>
              </a:ext>
            </a:extLst>
          </p:cNvPr>
          <p:cNvGrpSpPr>
            <a:grpSpLocks/>
          </p:cNvGrpSpPr>
          <p:nvPr/>
        </p:nvGrpSpPr>
        <p:grpSpPr bwMode="auto">
          <a:xfrm>
            <a:off x="5947831" y="3124200"/>
            <a:ext cx="3301999" cy="1250950"/>
            <a:chOff x="4460875" y="2514600"/>
            <a:chExt cx="2476500" cy="1250950"/>
          </a:xfrm>
        </p:grpSpPr>
        <p:sp>
          <p:nvSpPr>
            <p:cNvPr id="36" name="AutoShape 26">
              <a:extLst>
                <a:ext uri="{FF2B5EF4-FFF2-40B4-BE49-F238E27FC236}">
                  <a16:creationId xmlns:a16="http://schemas.microsoft.com/office/drawing/2014/main" xmlns="" id="{243C0F3F-CD94-9841-8634-DF1C8F9BE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AutoShape 27">
              <a:extLst>
                <a:ext uri="{FF2B5EF4-FFF2-40B4-BE49-F238E27FC236}">
                  <a16:creationId xmlns:a16="http://schemas.microsoft.com/office/drawing/2014/main" xmlns="" id="{9E6CC2E3-55FB-4944-8759-451B1200C38D}"/>
                </a:ext>
              </a:extLst>
            </p:cNvPr>
            <p:cNvCxnSpPr>
              <a:cxnSpLocks noChangeShapeType="1"/>
              <a:stCxn id="5" idx="3"/>
              <a:endCxn id="3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5" name="Rectangle 7">
            <a:extLst>
              <a:ext uri="{FF2B5EF4-FFF2-40B4-BE49-F238E27FC236}">
                <a16:creationId xmlns:a16="http://schemas.microsoft.com/office/drawing/2014/main" xmlns="" id="{62B5F90D-1AAA-2F42-8B87-64A830887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0/10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2BD256D-47A2-A449-B7AC-287CDDD2DF16}"/>
              </a:ext>
            </a:extLst>
          </p:cNvPr>
          <p:cNvGrpSpPr/>
          <p:nvPr/>
        </p:nvGrpSpPr>
        <p:grpSpPr>
          <a:xfrm>
            <a:off x="2574926" y="4375150"/>
            <a:ext cx="625474" cy="1568450"/>
            <a:chOff x="2574926" y="4375150"/>
            <a:chExt cx="625474" cy="1568450"/>
          </a:xfrm>
        </p:grpSpPr>
        <p:cxnSp>
          <p:nvCxnSpPr>
            <p:cNvPr id="7" name="AutoShape 13">
              <a:extLst>
                <a:ext uri="{FF2B5EF4-FFF2-40B4-BE49-F238E27FC236}">
                  <a16:creationId xmlns:a16="http://schemas.microsoft.com/office/drawing/2014/main" xmlns="" id="{CBE913FC-1ADC-6943-9F2C-6BD0CD7EDE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8" name="AutoShape 13">
              <a:extLst>
                <a:ext uri="{FF2B5EF4-FFF2-40B4-BE49-F238E27FC236}">
                  <a16:creationId xmlns:a16="http://schemas.microsoft.com/office/drawing/2014/main" xmlns="" id="{77A87D9D-92CC-444D-934D-49B267B11F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9" name="AutoShape 13">
              <a:extLst>
                <a:ext uri="{FF2B5EF4-FFF2-40B4-BE49-F238E27FC236}">
                  <a16:creationId xmlns:a16="http://schemas.microsoft.com/office/drawing/2014/main" xmlns="" id="{C5983D43-B11E-D24D-8FA7-166893C282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0" name="AutoShape 13">
              <a:extLst>
                <a:ext uri="{FF2B5EF4-FFF2-40B4-BE49-F238E27FC236}">
                  <a16:creationId xmlns:a16="http://schemas.microsoft.com/office/drawing/2014/main" xmlns="" id="{A25C4C95-CA5B-0345-ADBF-3FFB4EEF7B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1" name="AutoShape 13">
              <a:extLst>
                <a:ext uri="{FF2B5EF4-FFF2-40B4-BE49-F238E27FC236}">
                  <a16:creationId xmlns:a16="http://schemas.microsoft.com/office/drawing/2014/main" xmlns="" id="{CB6BC626-4527-4E44-8107-6AF3003CA3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8EB26238-3C4B-894D-8B5D-E45A463E1380}"/>
              </a:ext>
            </a:extLst>
          </p:cNvPr>
          <p:cNvGrpSpPr/>
          <p:nvPr/>
        </p:nvGrpSpPr>
        <p:grpSpPr>
          <a:xfrm>
            <a:off x="8684688" y="4375150"/>
            <a:ext cx="625474" cy="1568450"/>
            <a:chOff x="2574926" y="4375150"/>
            <a:chExt cx="625474" cy="1568450"/>
          </a:xfrm>
        </p:grpSpPr>
        <p:cxnSp>
          <p:nvCxnSpPr>
            <p:cNvPr id="64" name="AutoShape 13">
              <a:extLst>
                <a:ext uri="{FF2B5EF4-FFF2-40B4-BE49-F238E27FC236}">
                  <a16:creationId xmlns:a16="http://schemas.microsoft.com/office/drawing/2014/main" xmlns="" id="{7E0012ED-05C5-2A47-BD5D-884DCAB048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5" name="AutoShape 13">
              <a:extLst>
                <a:ext uri="{FF2B5EF4-FFF2-40B4-BE49-F238E27FC236}">
                  <a16:creationId xmlns:a16="http://schemas.microsoft.com/office/drawing/2014/main" xmlns="" id="{7ACE2BF4-98DD-4445-A505-5DD5DDC90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6" name="AutoShape 13">
              <a:extLst>
                <a:ext uri="{FF2B5EF4-FFF2-40B4-BE49-F238E27FC236}">
                  <a16:creationId xmlns:a16="http://schemas.microsoft.com/office/drawing/2014/main" xmlns="" id="{1D54971E-4190-0944-A63D-40D9B139CD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7" name="AutoShape 13">
              <a:extLst>
                <a:ext uri="{FF2B5EF4-FFF2-40B4-BE49-F238E27FC236}">
                  <a16:creationId xmlns:a16="http://schemas.microsoft.com/office/drawing/2014/main" xmlns="" id="{7D0632A6-2AA3-4B42-8F6F-B42C171D32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AutoShape 13">
              <a:extLst>
                <a:ext uri="{FF2B5EF4-FFF2-40B4-BE49-F238E27FC236}">
                  <a16:creationId xmlns:a16="http://schemas.microsoft.com/office/drawing/2014/main" xmlns="" id="{FE37273A-D975-FF45-9F28-E67716BCB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98218243-C70F-F546-BAF5-D7A8FA8C9897}"/>
              </a:ext>
            </a:extLst>
          </p:cNvPr>
          <p:cNvGrpSpPr/>
          <p:nvPr/>
        </p:nvGrpSpPr>
        <p:grpSpPr>
          <a:xfrm>
            <a:off x="5619222" y="4359276"/>
            <a:ext cx="625474" cy="1568450"/>
            <a:chOff x="2574926" y="4375150"/>
            <a:chExt cx="625474" cy="1568450"/>
          </a:xfrm>
        </p:grpSpPr>
        <p:cxnSp>
          <p:nvCxnSpPr>
            <p:cNvPr id="70" name="AutoShape 13">
              <a:extLst>
                <a:ext uri="{FF2B5EF4-FFF2-40B4-BE49-F238E27FC236}">
                  <a16:creationId xmlns:a16="http://schemas.microsoft.com/office/drawing/2014/main" xmlns="" id="{72F1275E-D887-7643-B156-F8093BB3E2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1" name="AutoShape 13">
              <a:extLst>
                <a:ext uri="{FF2B5EF4-FFF2-40B4-BE49-F238E27FC236}">
                  <a16:creationId xmlns:a16="http://schemas.microsoft.com/office/drawing/2014/main" xmlns="" id="{45BE6D7C-4402-4544-ACDE-8BB68194C7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AutoShape 13">
              <a:extLst>
                <a:ext uri="{FF2B5EF4-FFF2-40B4-BE49-F238E27FC236}">
                  <a16:creationId xmlns:a16="http://schemas.microsoft.com/office/drawing/2014/main" xmlns="" id="{2D0997D4-B214-1841-9501-03CF0F6FB1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3" name="AutoShape 13">
              <a:extLst>
                <a:ext uri="{FF2B5EF4-FFF2-40B4-BE49-F238E27FC236}">
                  <a16:creationId xmlns:a16="http://schemas.microsoft.com/office/drawing/2014/main" xmlns="" id="{864C8079-EE2F-B142-948C-8C00569775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4" name="AutoShape 13">
              <a:extLst>
                <a:ext uri="{FF2B5EF4-FFF2-40B4-BE49-F238E27FC236}">
                  <a16:creationId xmlns:a16="http://schemas.microsoft.com/office/drawing/2014/main" xmlns="" id="{C0F1DC13-A220-1648-AA54-8B9F217AC1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5456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نسخه ی 0.9 </a:t>
            </a:r>
            <a:r>
              <a:rPr lang="en-US" dirty="0"/>
              <a:t>MCTS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269999"/>
          </a:xfrm>
        </p:spPr>
        <p:txBody>
          <a:bodyPr/>
          <a:lstStyle/>
          <a:p>
            <a:pPr algn="r" rtl="1"/>
            <a:r>
              <a:rPr lang="fa-IR" dirty="0" smtClean="0"/>
              <a:t>در اینجا نود وسط خوب است. اما شواهد ما برای این ادعا کافی نیستند. </a:t>
            </a:r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xmlns="" id="{ECC14A56-DF49-1B45-B20A-8E9EC1B5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28194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BDA34F2-E7F8-494F-9B5D-C1BB2B49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61/100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xmlns="" id="{266603C7-EF4E-8A4B-98ED-5CF213B13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48/100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86BE121A-4DE0-3F4B-82A2-75BFE79A8101}"/>
              </a:ext>
            </a:extLst>
          </p:cNvPr>
          <p:cNvGrpSpPr/>
          <p:nvPr/>
        </p:nvGrpSpPr>
        <p:grpSpPr>
          <a:xfrm>
            <a:off x="2645833" y="3124200"/>
            <a:ext cx="3302000" cy="1250950"/>
            <a:chOff x="2645833" y="2514600"/>
            <a:chExt cx="3302000" cy="1250950"/>
          </a:xfrm>
        </p:grpSpPr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xmlns="" id="{EC43D9B3-4444-314F-BCDE-86C49ABFC1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xmlns="" id="{1444717D-2DB5-1D4F-811C-E262869DFE67}"/>
                </a:ext>
              </a:extLst>
            </p:cNvPr>
            <p:cNvCxnSpPr>
              <a:cxnSpLocks noChangeShapeType="1"/>
              <a:stCxn id="5" idx="3"/>
              <a:endCxn id="19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3" name="AutoShape 21">
            <a:extLst>
              <a:ext uri="{FF2B5EF4-FFF2-40B4-BE49-F238E27FC236}">
                <a16:creationId xmlns:a16="http://schemas.microsoft.com/office/drawing/2014/main" xmlns="" id="{E4CB9991-E097-6946-8393-D127E6631F3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32755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xmlns="" id="{79879AB3-931D-D841-9AFE-A91D634C0F82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rot="16200000" flipH="1">
            <a:off x="6212417" y="28596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3107CD57-2C64-C842-8B84-22299FF0726A}"/>
              </a:ext>
            </a:extLst>
          </p:cNvPr>
          <p:cNvGrpSpPr/>
          <p:nvPr/>
        </p:nvGrpSpPr>
        <p:grpSpPr>
          <a:xfrm>
            <a:off x="5693833" y="3124203"/>
            <a:ext cx="508000" cy="1235075"/>
            <a:chOff x="5693833" y="2514603"/>
            <a:chExt cx="508000" cy="1235075"/>
          </a:xfrm>
        </p:grpSpPr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xmlns="" id="{94104DEE-0AF9-CC47-AB62-53E045B996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" name="AutoShape 21">
              <a:extLst>
                <a:ext uri="{FF2B5EF4-FFF2-40B4-BE49-F238E27FC236}">
                  <a16:creationId xmlns:a16="http://schemas.microsoft.com/office/drawing/2014/main" xmlns="" id="{08CF7E5C-9FE8-A140-AEB2-07FA752422DC}"/>
                </a:ext>
              </a:extLst>
            </p:cNvPr>
            <p:cNvCxnSpPr>
              <a:cxnSpLocks noChangeShapeType="1"/>
              <a:stCxn id="5" idx="3"/>
              <a:endCxn id="28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5" name="Group 61">
            <a:extLst>
              <a:ext uri="{FF2B5EF4-FFF2-40B4-BE49-F238E27FC236}">
                <a16:creationId xmlns:a16="http://schemas.microsoft.com/office/drawing/2014/main" xmlns="" id="{1C373DD4-8893-6E4F-8929-9721BF2585EC}"/>
              </a:ext>
            </a:extLst>
          </p:cNvPr>
          <p:cNvGrpSpPr>
            <a:grpSpLocks/>
          </p:cNvGrpSpPr>
          <p:nvPr/>
        </p:nvGrpSpPr>
        <p:grpSpPr bwMode="auto">
          <a:xfrm>
            <a:off x="5947831" y="3124200"/>
            <a:ext cx="3301999" cy="1250950"/>
            <a:chOff x="4460875" y="2514600"/>
            <a:chExt cx="2476500" cy="1250950"/>
          </a:xfrm>
        </p:grpSpPr>
        <p:sp>
          <p:nvSpPr>
            <p:cNvPr id="36" name="AutoShape 26">
              <a:extLst>
                <a:ext uri="{FF2B5EF4-FFF2-40B4-BE49-F238E27FC236}">
                  <a16:creationId xmlns:a16="http://schemas.microsoft.com/office/drawing/2014/main" xmlns="" id="{243C0F3F-CD94-9841-8634-DF1C8F9BE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AutoShape 27">
              <a:extLst>
                <a:ext uri="{FF2B5EF4-FFF2-40B4-BE49-F238E27FC236}">
                  <a16:creationId xmlns:a16="http://schemas.microsoft.com/office/drawing/2014/main" xmlns="" id="{9E6CC2E3-55FB-4944-8759-451B1200C38D}"/>
                </a:ext>
              </a:extLst>
            </p:cNvPr>
            <p:cNvCxnSpPr>
              <a:cxnSpLocks noChangeShapeType="1"/>
              <a:stCxn id="5" idx="3"/>
              <a:endCxn id="3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5" name="Rectangle 7">
            <a:extLst>
              <a:ext uri="{FF2B5EF4-FFF2-40B4-BE49-F238E27FC236}">
                <a16:creationId xmlns:a16="http://schemas.microsoft.com/office/drawing/2014/main" xmlns="" id="{62B5F90D-1AAA-2F42-8B87-64A830887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6/10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2BD256D-47A2-A449-B7AC-287CDDD2DF16}"/>
              </a:ext>
            </a:extLst>
          </p:cNvPr>
          <p:cNvGrpSpPr/>
          <p:nvPr/>
        </p:nvGrpSpPr>
        <p:grpSpPr>
          <a:xfrm>
            <a:off x="2574926" y="4375150"/>
            <a:ext cx="625474" cy="1568450"/>
            <a:chOff x="2574926" y="4375150"/>
            <a:chExt cx="625474" cy="1568450"/>
          </a:xfrm>
        </p:grpSpPr>
        <p:cxnSp>
          <p:nvCxnSpPr>
            <p:cNvPr id="7" name="AutoShape 13">
              <a:extLst>
                <a:ext uri="{FF2B5EF4-FFF2-40B4-BE49-F238E27FC236}">
                  <a16:creationId xmlns:a16="http://schemas.microsoft.com/office/drawing/2014/main" xmlns="" id="{CBE913FC-1ADC-6943-9F2C-6BD0CD7EDE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8" name="AutoShape 13">
              <a:extLst>
                <a:ext uri="{FF2B5EF4-FFF2-40B4-BE49-F238E27FC236}">
                  <a16:creationId xmlns:a16="http://schemas.microsoft.com/office/drawing/2014/main" xmlns="" id="{77A87D9D-92CC-444D-934D-49B267B11F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9" name="AutoShape 13">
              <a:extLst>
                <a:ext uri="{FF2B5EF4-FFF2-40B4-BE49-F238E27FC236}">
                  <a16:creationId xmlns:a16="http://schemas.microsoft.com/office/drawing/2014/main" xmlns="" id="{C5983D43-B11E-D24D-8FA7-166893C282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0" name="AutoShape 13">
              <a:extLst>
                <a:ext uri="{FF2B5EF4-FFF2-40B4-BE49-F238E27FC236}">
                  <a16:creationId xmlns:a16="http://schemas.microsoft.com/office/drawing/2014/main" xmlns="" id="{A25C4C95-CA5B-0345-ADBF-3FFB4EEF7B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1" name="AutoShape 13">
              <a:extLst>
                <a:ext uri="{FF2B5EF4-FFF2-40B4-BE49-F238E27FC236}">
                  <a16:creationId xmlns:a16="http://schemas.microsoft.com/office/drawing/2014/main" xmlns="" id="{CB6BC626-4527-4E44-8107-6AF3003CA3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8EB26238-3C4B-894D-8B5D-E45A463E1380}"/>
              </a:ext>
            </a:extLst>
          </p:cNvPr>
          <p:cNvGrpSpPr/>
          <p:nvPr/>
        </p:nvGrpSpPr>
        <p:grpSpPr>
          <a:xfrm>
            <a:off x="8684688" y="4375150"/>
            <a:ext cx="625474" cy="1568450"/>
            <a:chOff x="2574926" y="4375150"/>
            <a:chExt cx="625474" cy="1568450"/>
          </a:xfrm>
        </p:grpSpPr>
        <p:cxnSp>
          <p:nvCxnSpPr>
            <p:cNvPr id="64" name="AutoShape 13">
              <a:extLst>
                <a:ext uri="{FF2B5EF4-FFF2-40B4-BE49-F238E27FC236}">
                  <a16:creationId xmlns:a16="http://schemas.microsoft.com/office/drawing/2014/main" xmlns="" id="{7E0012ED-05C5-2A47-BD5D-884DCAB048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5" name="AutoShape 13">
              <a:extLst>
                <a:ext uri="{FF2B5EF4-FFF2-40B4-BE49-F238E27FC236}">
                  <a16:creationId xmlns:a16="http://schemas.microsoft.com/office/drawing/2014/main" xmlns="" id="{7ACE2BF4-98DD-4445-A505-5DD5DDC90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6" name="AutoShape 13">
              <a:extLst>
                <a:ext uri="{FF2B5EF4-FFF2-40B4-BE49-F238E27FC236}">
                  <a16:creationId xmlns:a16="http://schemas.microsoft.com/office/drawing/2014/main" xmlns="" id="{1D54971E-4190-0944-A63D-40D9B139CD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7" name="AutoShape 13">
              <a:extLst>
                <a:ext uri="{FF2B5EF4-FFF2-40B4-BE49-F238E27FC236}">
                  <a16:creationId xmlns:a16="http://schemas.microsoft.com/office/drawing/2014/main" xmlns="" id="{7D0632A6-2AA3-4B42-8F6F-B42C171D32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AutoShape 13">
              <a:extLst>
                <a:ext uri="{FF2B5EF4-FFF2-40B4-BE49-F238E27FC236}">
                  <a16:creationId xmlns:a16="http://schemas.microsoft.com/office/drawing/2014/main" xmlns="" id="{FE37273A-D975-FF45-9F28-E67716BCB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98218243-C70F-F546-BAF5-D7A8FA8C9897}"/>
              </a:ext>
            </a:extLst>
          </p:cNvPr>
          <p:cNvGrpSpPr/>
          <p:nvPr/>
        </p:nvGrpSpPr>
        <p:grpSpPr>
          <a:xfrm>
            <a:off x="5619222" y="4359276"/>
            <a:ext cx="625474" cy="1568450"/>
            <a:chOff x="2574926" y="4375150"/>
            <a:chExt cx="625474" cy="1568450"/>
          </a:xfrm>
        </p:grpSpPr>
        <p:cxnSp>
          <p:nvCxnSpPr>
            <p:cNvPr id="70" name="AutoShape 13">
              <a:extLst>
                <a:ext uri="{FF2B5EF4-FFF2-40B4-BE49-F238E27FC236}">
                  <a16:creationId xmlns:a16="http://schemas.microsoft.com/office/drawing/2014/main" xmlns="" id="{72F1275E-D887-7643-B156-F8093BB3E2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1" name="AutoShape 13">
              <a:extLst>
                <a:ext uri="{FF2B5EF4-FFF2-40B4-BE49-F238E27FC236}">
                  <a16:creationId xmlns:a16="http://schemas.microsoft.com/office/drawing/2014/main" xmlns="" id="{45BE6D7C-4402-4544-ACDE-8BB68194C7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AutoShape 13">
              <a:extLst>
                <a:ext uri="{FF2B5EF4-FFF2-40B4-BE49-F238E27FC236}">
                  <a16:creationId xmlns:a16="http://schemas.microsoft.com/office/drawing/2014/main" xmlns="" id="{2D0997D4-B214-1841-9501-03CF0F6FB1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3" name="AutoShape 13">
              <a:extLst>
                <a:ext uri="{FF2B5EF4-FFF2-40B4-BE49-F238E27FC236}">
                  <a16:creationId xmlns:a16="http://schemas.microsoft.com/office/drawing/2014/main" xmlns="" id="{864C8079-EE2F-B142-948C-8C00569775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4" name="AutoShape 13">
              <a:extLst>
                <a:ext uri="{FF2B5EF4-FFF2-40B4-BE49-F238E27FC236}">
                  <a16:creationId xmlns:a16="http://schemas.microsoft.com/office/drawing/2014/main" xmlns="" id="{C0F1DC13-A220-1648-AA54-8B9F217AC1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784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نسخه ی </a:t>
            </a:r>
            <a:r>
              <a:rPr lang="fa-IR" dirty="0" smtClean="0"/>
              <a:t>1.0 </a:t>
            </a:r>
            <a:r>
              <a:rPr lang="en-US" dirty="0"/>
              <a:t>MCTS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269999"/>
          </a:xfrm>
        </p:spPr>
        <p:txBody>
          <a:bodyPr/>
          <a:lstStyle/>
          <a:p>
            <a:pPr algn="r" rtl="1"/>
            <a:r>
              <a:rPr lang="fa-IR" dirty="0" smtClean="0"/>
              <a:t>به نودهای بهتر تخصیص بیشتری بدهید.</a:t>
            </a:r>
            <a:endParaRPr lang="en-US" dirty="0"/>
          </a:p>
          <a:p>
            <a:pPr algn="r" rtl="1"/>
            <a:r>
              <a:rPr lang="fa-IR" dirty="0" smtClean="0"/>
              <a:t>به نودهایی که شواهد کمی دارند تخصیص بیشتری بدهید.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15C2E6B-A807-4B41-B034-FCB13D95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xmlns="" id="{ECC14A56-DF49-1B45-B20A-8E9EC1B5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28194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BDA34F2-E7F8-494F-9B5D-C1BB2B49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61/100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xmlns="" id="{266603C7-EF4E-8A4B-98ED-5CF213B13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48/100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86BE121A-4DE0-3F4B-82A2-75BFE79A8101}"/>
              </a:ext>
            </a:extLst>
          </p:cNvPr>
          <p:cNvGrpSpPr/>
          <p:nvPr/>
        </p:nvGrpSpPr>
        <p:grpSpPr>
          <a:xfrm>
            <a:off x="2645833" y="3124200"/>
            <a:ext cx="3302000" cy="1250950"/>
            <a:chOff x="2645833" y="2514600"/>
            <a:chExt cx="3302000" cy="1250950"/>
          </a:xfrm>
        </p:grpSpPr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xmlns="" id="{EC43D9B3-4444-314F-BCDE-86C49ABFC1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xmlns="" id="{1444717D-2DB5-1D4F-811C-E262869DFE67}"/>
                </a:ext>
              </a:extLst>
            </p:cNvPr>
            <p:cNvCxnSpPr>
              <a:cxnSpLocks noChangeShapeType="1"/>
              <a:stCxn id="5" idx="3"/>
              <a:endCxn id="19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3" name="AutoShape 21">
            <a:extLst>
              <a:ext uri="{FF2B5EF4-FFF2-40B4-BE49-F238E27FC236}">
                <a16:creationId xmlns:a16="http://schemas.microsoft.com/office/drawing/2014/main" xmlns="" id="{E4CB9991-E097-6946-8393-D127E6631F3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32755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xmlns="" id="{79879AB3-931D-D841-9AFE-A91D634C0F82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rot="16200000" flipH="1">
            <a:off x="6212417" y="28596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3107CD57-2C64-C842-8B84-22299FF0726A}"/>
              </a:ext>
            </a:extLst>
          </p:cNvPr>
          <p:cNvGrpSpPr/>
          <p:nvPr/>
        </p:nvGrpSpPr>
        <p:grpSpPr>
          <a:xfrm>
            <a:off x="5693833" y="3124203"/>
            <a:ext cx="508000" cy="1235075"/>
            <a:chOff x="5693833" y="2514603"/>
            <a:chExt cx="508000" cy="1235075"/>
          </a:xfrm>
        </p:grpSpPr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xmlns="" id="{94104DEE-0AF9-CC47-AB62-53E045B996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" name="AutoShape 21">
              <a:extLst>
                <a:ext uri="{FF2B5EF4-FFF2-40B4-BE49-F238E27FC236}">
                  <a16:creationId xmlns:a16="http://schemas.microsoft.com/office/drawing/2014/main" xmlns="" id="{08CF7E5C-9FE8-A140-AEB2-07FA752422DC}"/>
                </a:ext>
              </a:extLst>
            </p:cNvPr>
            <p:cNvCxnSpPr>
              <a:cxnSpLocks noChangeShapeType="1"/>
              <a:stCxn id="5" idx="3"/>
              <a:endCxn id="28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5" name="Group 61">
            <a:extLst>
              <a:ext uri="{FF2B5EF4-FFF2-40B4-BE49-F238E27FC236}">
                <a16:creationId xmlns:a16="http://schemas.microsoft.com/office/drawing/2014/main" xmlns="" id="{1C373DD4-8893-6E4F-8929-9721BF2585EC}"/>
              </a:ext>
            </a:extLst>
          </p:cNvPr>
          <p:cNvGrpSpPr>
            <a:grpSpLocks/>
          </p:cNvGrpSpPr>
          <p:nvPr/>
        </p:nvGrpSpPr>
        <p:grpSpPr bwMode="auto">
          <a:xfrm>
            <a:off x="5947831" y="3124200"/>
            <a:ext cx="3301999" cy="1250950"/>
            <a:chOff x="4460875" y="2514600"/>
            <a:chExt cx="2476500" cy="1250950"/>
          </a:xfrm>
        </p:grpSpPr>
        <p:sp>
          <p:nvSpPr>
            <p:cNvPr id="36" name="AutoShape 26">
              <a:extLst>
                <a:ext uri="{FF2B5EF4-FFF2-40B4-BE49-F238E27FC236}">
                  <a16:creationId xmlns:a16="http://schemas.microsoft.com/office/drawing/2014/main" xmlns="" id="{243C0F3F-CD94-9841-8634-DF1C8F9BE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AutoShape 27">
              <a:extLst>
                <a:ext uri="{FF2B5EF4-FFF2-40B4-BE49-F238E27FC236}">
                  <a16:creationId xmlns:a16="http://schemas.microsoft.com/office/drawing/2014/main" xmlns="" id="{9E6CC2E3-55FB-4944-8759-451B1200C38D}"/>
                </a:ext>
              </a:extLst>
            </p:cNvPr>
            <p:cNvCxnSpPr>
              <a:cxnSpLocks noChangeShapeType="1"/>
              <a:stCxn id="5" idx="3"/>
              <a:endCxn id="3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5" name="Rectangle 7">
            <a:extLst>
              <a:ext uri="{FF2B5EF4-FFF2-40B4-BE49-F238E27FC236}">
                <a16:creationId xmlns:a16="http://schemas.microsoft.com/office/drawing/2014/main" xmlns="" id="{62B5F90D-1AAA-2F42-8B87-64A830887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6/10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2BD256D-47A2-A449-B7AC-287CDDD2DF16}"/>
              </a:ext>
            </a:extLst>
          </p:cNvPr>
          <p:cNvGrpSpPr/>
          <p:nvPr/>
        </p:nvGrpSpPr>
        <p:grpSpPr>
          <a:xfrm>
            <a:off x="2574926" y="4375150"/>
            <a:ext cx="625474" cy="1568450"/>
            <a:chOff x="2574926" y="4375150"/>
            <a:chExt cx="625474" cy="1568450"/>
          </a:xfrm>
        </p:grpSpPr>
        <p:cxnSp>
          <p:nvCxnSpPr>
            <p:cNvPr id="7" name="AutoShape 13">
              <a:extLst>
                <a:ext uri="{FF2B5EF4-FFF2-40B4-BE49-F238E27FC236}">
                  <a16:creationId xmlns:a16="http://schemas.microsoft.com/office/drawing/2014/main" xmlns="" id="{CBE913FC-1ADC-6943-9F2C-6BD0CD7EDE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8" name="AutoShape 13">
              <a:extLst>
                <a:ext uri="{FF2B5EF4-FFF2-40B4-BE49-F238E27FC236}">
                  <a16:creationId xmlns:a16="http://schemas.microsoft.com/office/drawing/2014/main" xmlns="" id="{77A87D9D-92CC-444D-934D-49B267B11F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9" name="AutoShape 13">
              <a:extLst>
                <a:ext uri="{FF2B5EF4-FFF2-40B4-BE49-F238E27FC236}">
                  <a16:creationId xmlns:a16="http://schemas.microsoft.com/office/drawing/2014/main" xmlns="" id="{C5983D43-B11E-D24D-8FA7-166893C282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0" name="AutoShape 13">
              <a:extLst>
                <a:ext uri="{FF2B5EF4-FFF2-40B4-BE49-F238E27FC236}">
                  <a16:creationId xmlns:a16="http://schemas.microsoft.com/office/drawing/2014/main" xmlns="" id="{A25C4C95-CA5B-0345-ADBF-3FFB4EEF7B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1" name="AutoShape 13">
              <a:extLst>
                <a:ext uri="{FF2B5EF4-FFF2-40B4-BE49-F238E27FC236}">
                  <a16:creationId xmlns:a16="http://schemas.microsoft.com/office/drawing/2014/main" xmlns="" id="{CB6BC626-4527-4E44-8107-6AF3003CA3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8EB26238-3C4B-894D-8B5D-E45A463E1380}"/>
              </a:ext>
            </a:extLst>
          </p:cNvPr>
          <p:cNvGrpSpPr/>
          <p:nvPr/>
        </p:nvGrpSpPr>
        <p:grpSpPr>
          <a:xfrm>
            <a:off x="8684688" y="4375150"/>
            <a:ext cx="625474" cy="1568450"/>
            <a:chOff x="2574926" y="4375150"/>
            <a:chExt cx="625474" cy="1568450"/>
          </a:xfrm>
        </p:grpSpPr>
        <p:cxnSp>
          <p:nvCxnSpPr>
            <p:cNvPr id="64" name="AutoShape 13">
              <a:extLst>
                <a:ext uri="{FF2B5EF4-FFF2-40B4-BE49-F238E27FC236}">
                  <a16:creationId xmlns:a16="http://schemas.microsoft.com/office/drawing/2014/main" xmlns="" id="{7E0012ED-05C5-2A47-BD5D-884DCAB048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5" name="AutoShape 13">
              <a:extLst>
                <a:ext uri="{FF2B5EF4-FFF2-40B4-BE49-F238E27FC236}">
                  <a16:creationId xmlns:a16="http://schemas.microsoft.com/office/drawing/2014/main" xmlns="" id="{7ACE2BF4-98DD-4445-A505-5DD5DDC90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6" name="AutoShape 13">
              <a:extLst>
                <a:ext uri="{FF2B5EF4-FFF2-40B4-BE49-F238E27FC236}">
                  <a16:creationId xmlns:a16="http://schemas.microsoft.com/office/drawing/2014/main" xmlns="" id="{1D54971E-4190-0944-A63D-40D9B139CD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7" name="AutoShape 13">
              <a:extLst>
                <a:ext uri="{FF2B5EF4-FFF2-40B4-BE49-F238E27FC236}">
                  <a16:creationId xmlns:a16="http://schemas.microsoft.com/office/drawing/2014/main" xmlns="" id="{7D0632A6-2AA3-4B42-8F6F-B42C171D32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AutoShape 13">
              <a:extLst>
                <a:ext uri="{FF2B5EF4-FFF2-40B4-BE49-F238E27FC236}">
                  <a16:creationId xmlns:a16="http://schemas.microsoft.com/office/drawing/2014/main" xmlns="" id="{FE37273A-D975-FF45-9F28-E67716BCB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98218243-C70F-F546-BAF5-D7A8FA8C9897}"/>
              </a:ext>
            </a:extLst>
          </p:cNvPr>
          <p:cNvGrpSpPr/>
          <p:nvPr/>
        </p:nvGrpSpPr>
        <p:grpSpPr>
          <a:xfrm>
            <a:off x="5619222" y="4359276"/>
            <a:ext cx="625474" cy="1568450"/>
            <a:chOff x="2574926" y="4375150"/>
            <a:chExt cx="625474" cy="1568450"/>
          </a:xfrm>
        </p:grpSpPr>
        <p:cxnSp>
          <p:nvCxnSpPr>
            <p:cNvPr id="70" name="AutoShape 13">
              <a:extLst>
                <a:ext uri="{FF2B5EF4-FFF2-40B4-BE49-F238E27FC236}">
                  <a16:creationId xmlns:a16="http://schemas.microsoft.com/office/drawing/2014/main" xmlns="" id="{72F1275E-D887-7643-B156-F8093BB3E2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1" name="AutoShape 13">
              <a:extLst>
                <a:ext uri="{FF2B5EF4-FFF2-40B4-BE49-F238E27FC236}">
                  <a16:creationId xmlns:a16="http://schemas.microsoft.com/office/drawing/2014/main" xmlns="" id="{45BE6D7C-4402-4544-ACDE-8BB68194C7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AutoShape 13">
              <a:extLst>
                <a:ext uri="{FF2B5EF4-FFF2-40B4-BE49-F238E27FC236}">
                  <a16:creationId xmlns:a16="http://schemas.microsoft.com/office/drawing/2014/main" xmlns="" id="{2D0997D4-B214-1841-9501-03CF0F6FB1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3" name="AutoShape 13">
              <a:extLst>
                <a:ext uri="{FF2B5EF4-FFF2-40B4-BE49-F238E27FC236}">
                  <a16:creationId xmlns:a16="http://schemas.microsoft.com/office/drawing/2014/main" xmlns="" id="{864C8079-EE2F-B142-948C-8C00569775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4" name="AutoShape 13">
              <a:extLst>
                <a:ext uri="{FF2B5EF4-FFF2-40B4-BE49-F238E27FC236}">
                  <a16:creationId xmlns:a16="http://schemas.microsoft.com/office/drawing/2014/main" xmlns="" id="{C0F1DC13-A220-1648-AA54-8B9F217AC1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5566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60B876-0CEB-EF4F-B55E-DE9B53A0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ابتکارات </a:t>
            </a:r>
            <a:r>
              <a:rPr lang="en-US" dirty="0"/>
              <a:t>UCB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87886C-77C3-D947-B819-4C55E30F6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فرمول </a:t>
            </a:r>
            <a:r>
              <a:rPr lang="en-US" dirty="0" smtClean="0"/>
              <a:t>UCB1</a:t>
            </a:r>
            <a:r>
              <a:rPr lang="fa-IR" dirty="0" smtClean="0"/>
              <a:t> ترکیبی از حالتهای </a:t>
            </a:r>
            <a:r>
              <a:rPr lang="fa-IR" dirty="0" smtClean="0">
                <a:solidFill>
                  <a:srgbClr val="CF5E31"/>
                </a:solidFill>
              </a:rPr>
              <a:t>امیدبخش</a:t>
            </a:r>
            <a:r>
              <a:rPr lang="fa-IR" dirty="0" smtClean="0">
                <a:solidFill>
                  <a:srgbClr val="FFC000"/>
                </a:solidFill>
              </a:rPr>
              <a:t> </a:t>
            </a:r>
            <a:r>
              <a:rPr lang="fa-IR" dirty="0" smtClean="0"/>
              <a:t>و </a:t>
            </a:r>
            <a:r>
              <a:rPr lang="fa-IR" dirty="0" smtClean="0">
                <a:solidFill>
                  <a:srgbClr val="00B050"/>
                </a:solidFill>
              </a:rPr>
              <a:t>نامشخص</a:t>
            </a:r>
            <a:r>
              <a:rPr lang="fa-IR" dirty="0" smtClean="0"/>
              <a:t> است: </a:t>
            </a:r>
          </a:p>
          <a:p>
            <a:pPr algn="r" rtl="1"/>
            <a:r>
              <a:rPr lang="fa-IR" dirty="0" smtClean="0"/>
              <a:t>با استفاده از </a:t>
            </a:r>
            <a:r>
              <a:rPr lang="en-US" dirty="0" smtClean="0"/>
              <a:t>C</a:t>
            </a:r>
            <a:r>
              <a:rPr lang="fa-IR" dirty="0" smtClean="0"/>
              <a:t> می توان نسبت این دو را کنترل کرد. </a:t>
            </a:r>
            <a:endParaRPr lang="fa-IR" dirty="0" smtClean="0"/>
          </a:p>
          <a:p>
            <a:pPr algn="r" rtl="1"/>
            <a:endParaRPr lang="en-US" dirty="0"/>
          </a:p>
          <a:p>
            <a:pPr algn="r" rtl="1"/>
            <a:endParaRPr lang="en-US" dirty="0"/>
          </a:p>
          <a:p>
            <a:pPr algn="r" rtl="1"/>
            <a:endParaRPr lang="en-US" dirty="0"/>
          </a:p>
          <a:p>
            <a:pPr algn="r" rtl="1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</a:t>
            </a:r>
            <a:r>
              <a:rPr lang="fa-IR" dirty="0" smtClean="0"/>
              <a:t> با تعداد آزمایشات در نود </a:t>
            </a:r>
            <a:r>
              <a:rPr 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fa-IR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dirty="0"/>
              <a:t>برابر است.</a:t>
            </a:r>
            <a:endParaRPr lang="en-US" dirty="0"/>
          </a:p>
          <a:p>
            <a:pPr algn="r" rtl="1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</a:t>
            </a:r>
            <a:r>
              <a:rPr lang="fa-IR" dirty="0" smtClean="0"/>
              <a:t> نیز سودمندی آزمایشات در نود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fa-IR" dirty="0" smtClean="0"/>
              <a:t> برای پدر این نود (یعنی </a:t>
            </a:r>
            <a:r>
              <a:rPr lang="en-US" dirty="0">
                <a:solidFill>
                  <a:srgbClr val="CE00BB"/>
                </a:solidFill>
              </a:rPr>
              <a:t>Parent(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>
                <a:solidFill>
                  <a:srgbClr val="CE00BB"/>
                </a:solidFill>
              </a:rPr>
              <a:t>)</a:t>
            </a:r>
            <a:r>
              <a:rPr lang="fa-IR" dirty="0" smtClean="0"/>
              <a:t>) است.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76E3FCA-8EF7-7145-849C-FE5B47875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691512"/>
            <a:ext cx="7696200" cy="14887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15000" y="2788176"/>
            <a:ext cx="3505200" cy="1295400"/>
          </a:xfrm>
          <a:prstGeom prst="rect">
            <a:avLst/>
          </a:prstGeom>
          <a:solidFill>
            <a:srgbClr val="00B05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86779" y="2819400"/>
            <a:ext cx="985221" cy="1295400"/>
          </a:xfrm>
          <a:prstGeom prst="rect">
            <a:avLst/>
          </a:prstGeom>
          <a:solidFill>
            <a:srgbClr val="FF33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67207" y="2971800"/>
            <a:ext cx="1156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 smtClean="0">
                <a:latin typeface="Calibri"/>
                <a:cs typeface="B Zar" pitchFamily="2" charset="-78"/>
              </a:rPr>
              <a:t>در </a:t>
            </a:r>
            <a:r>
              <a:rPr lang="en-US" dirty="0" smtClean="0">
                <a:latin typeface="Calibri"/>
                <a:cs typeface="B Zar" pitchFamily="2" charset="-78"/>
              </a:rPr>
              <a:t>n</a:t>
            </a:r>
            <a:r>
              <a:rPr lang="fa-IR" dirty="0" smtClean="0">
                <a:latin typeface="Calibri"/>
                <a:cs typeface="B Zar" pitchFamily="2" charset="-78"/>
              </a:rPr>
              <a:t> کم: زیاد</a:t>
            </a:r>
          </a:p>
          <a:p>
            <a:pPr algn="r" rtl="1"/>
            <a:r>
              <a:rPr lang="fa-IR" dirty="0" smtClean="0">
                <a:latin typeface="Calibri"/>
                <a:cs typeface="B Zar" pitchFamily="2" charset="-78"/>
              </a:rPr>
              <a:t>در </a:t>
            </a:r>
            <a:r>
              <a:rPr lang="en-US" dirty="0" smtClean="0">
                <a:latin typeface="Calibri"/>
                <a:cs typeface="B Zar" pitchFamily="2" charset="-78"/>
              </a:rPr>
              <a:t>n</a:t>
            </a:r>
            <a:r>
              <a:rPr lang="fa-IR" dirty="0" smtClean="0">
                <a:latin typeface="Calibri"/>
                <a:cs typeface="B Zar" pitchFamily="2" charset="-78"/>
              </a:rPr>
              <a:t> زیاد: کم</a:t>
            </a:r>
            <a:endParaRPr lang="en-US" dirty="0" smtClean="0">
              <a:latin typeface="Calibri"/>
              <a:cs typeface="B Zar" pitchFamily="2" charset="-78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946697" y="3294965"/>
            <a:ext cx="820510" cy="515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99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F8CC23-6D50-E84B-AAB8-EB588B54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نسخه ی </a:t>
            </a:r>
            <a:r>
              <a:rPr lang="fa-IR" dirty="0" smtClean="0"/>
              <a:t>2.0 </a:t>
            </a:r>
            <a:r>
              <a:rPr lang="en-US" dirty="0" smtClean="0"/>
              <a:t>MCTS</a:t>
            </a:r>
            <a:r>
              <a:rPr lang="fa-IR" dirty="0" smtClean="0"/>
              <a:t> یا </a:t>
            </a:r>
            <a:r>
              <a:rPr lang="en-US" dirty="0" smtClean="0"/>
              <a:t>UCT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3F42A9-AB64-5547-8C77-EC4C3726C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تا هنگامی که وقت هست ادامه بده:</a:t>
            </a:r>
            <a:endParaRPr lang="en-US" dirty="0"/>
          </a:p>
          <a:p>
            <a:pPr lvl="1" algn="r" rtl="1"/>
            <a:r>
              <a:rPr lang="fa-IR" dirty="0" smtClean="0"/>
              <a:t>با توجه به وضعیت جاری درخت جستجو، به طور بازگشتی الگوریتم </a:t>
            </a:r>
            <a:r>
              <a:rPr lang="en-US" dirty="0" smtClean="0"/>
              <a:t>UCB</a:t>
            </a:r>
            <a:r>
              <a:rPr lang="fa-IR" dirty="0" smtClean="0"/>
              <a:t> را اعمال و یک مسیر را از نود 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fa-IR" dirty="0" smtClean="0"/>
              <a:t> انتخاب کنید. </a:t>
            </a:r>
          </a:p>
          <a:p>
            <a:pPr lvl="1" algn="r" rtl="1"/>
            <a:r>
              <a:rPr lang="fa-IR" dirty="0" smtClean="0"/>
              <a:t>فرزند جدید </a:t>
            </a:r>
            <a:r>
              <a:rPr lang="en-US" i="1" dirty="0">
                <a:solidFill>
                  <a:srgbClr val="CE00BB"/>
                </a:solidFill>
              </a:rPr>
              <a:t>c</a:t>
            </a:r>
            <a:r>
              <a:rPr lang="fa-IR" dirty="0" smtClean="0"/>
              <a:t> را به 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fa-IR" dirty="0" smtClean="0"/>
              <a:t> اضافه کنید و آزمایش را از </a:t>
            </a:r>
            <a:r>
              <a:rPr lang="en-US" i="1" dirty="0">
                <a:solidFill>
                  <a:srgbClr val="CE00BB"/>
                </a:solidFill>
              </a:rPr>
              <a:t>c</a:t>
            </a:r>
            <a:r>
              <a:rPr lang="fa-IR" dirty="0" smtClean="0"/>
              <a:t> اجرا کنید. </a:t>
            </a:r>
          </a:p>
          <a:p>
            <a:pPr lvl="1" algn="r" rtl="1"/>
            <a:r>
              <a:rPr lang="fa-IR" dirty="0" smtClean="0"/>
              <a:t>تعداد بردها را از </a:t>
            </a:r>
            <a:r>
              <a:rPr lang="en-US" i="1" dirty="0">
                <a:solidFill>
                  <a:srgbClr val="CE00BB"/>
                </a:solidFill>
              </a:rPr>
              <a:t>c</a:t>
            </a:r>
            <a:r>
              <a:rPr lang="fa-IR" dirty="0" smtClean="0"/>
              <a:t> تا ریشه به سمت عقب به روزرسانی کنید. </a:t>
            </a:r>
            <a:endParaRPr lang="fa-IR" dirty="0" smtClean="0"/>
          </a:p>
          <a:p>
            <a:pPr algn="r" rtl="1"/>
            <a:r>
              <a:rPr lang="fa-IR" dirty="0" smtClean="0"/>
              <a:t>هنگام بازی مسیری را انتخاب کنید که به فرزند با 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fa-IR" i="1" dirty="0">
                <a:solidFill>
                  <a:srgbClr val="CE00BB"/>
                </a:solidFill>
              </a:rPr>
              <a:t> </a:t>
            </a:r>
            <a:r>
              <a:rPr lang="fa-IR" dirty="0" smtClean="0"/>
              <a:t>بیشتر منجر می شود.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43E98E7-085A-0A40-8616-955066E9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3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مثال </a:t>
            </a:r>
            <a:r>
              <a:rPr lang="en-US" dirty="0" smtClean="0"/>
              <a:t>UCT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7764"/>
            <a:ext cx="6464300" cy="4199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39" y="5029201"/>
            <a:ext cx="11237261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993F42A9-AB64-5547-8C77-EC4C3726C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188" y="1812481"/>
            <a:ext cx="6375400" cy="2870197"/>
          </a:xfrm>
        </p:spPr>
        <p:txBody>
          <a:bodyPr/>
          <a:lstStyle/>
          <a:p>
            <a:pPr algn="r" rtl="1"/>
            <a:r>
              <a:rPr lang="fa-IR" sz="2400" dirty="0" smtClean="0"/>
              <a:t>تا هنگامی که وقت هست ادامه بده:</a:t>
            </a:r>
            <a:endParaRPr lang="en-US" sz="2400" dirty="0"/>
          </a:p>
          <a:p>
            <a:pPr lvl="1" algn="r" rtl="1"/>
            <a:r>
              <a:rPr lang="fa-IR" sz="2000" b="1" dirty="0" smtClean="0"/>
              <a:t>انتخاب</a:t>
            </a:r>
            <a:r>
              <a:rPr lang="fa-IR" sz="2000" dirty="0" smtClean="0"/>
              <a:t>: </a:t>
            </a:r>
            <a:r>
              <a:rPr lang="fa-IR" sz="2000" dirty="0"/>
              <a:t>به طور بازگشتی الگوریتم </a:t>
            </a:r>
            <a:r>
              <a:rPr lang="en-US" sz="1800" dirty="0" smtClean="0"/>
              <a:t>UCB</a:t>
            </a:r>
            <a:r>
              <a:rPr lang="fa-IR" sz="2000" dirty="0" smtClean="0"/>
              <a:t> را اعمال و یک مسیر را از نود </a:t>
            </a:r>
            <a:r>
              <a:rPr lang="en-US" sz="2000" i="1" dirty="0">
                <a:solidFill>
                  <a:srgbClr val="CE00BB"/>
                </a:solidFill>
              </a:rPr>
              <a:t>n</a:t>
            </a:r>
            <a:r>
              <a:rPr lang="fa-IR" sz="2000" dirty="0" smtClean="0"/>
              <a:t> انتخاب کنید. </a:t>
            </a:r>
          </a:p>
          <a:p>
            <a:pPr lvl="1" algn="r" rtl="1"/>
            <a:r>
              <a:rPr lang="fa-IR" sz="2000" b="1" dirty="0" smtClean="0"/>
              <a:t>گسترش</a:t>
            </a:r>
            <a:r>
              <a:rPr lang="fa-IR" sz="2000" dirty="0" smtClean="0"/>
              <a:t>: فرزند جدید </a:t>
            </a:r>
            <a:r>
              <a:rPr lang="en-US" sz="2000" i="1" dirty="0">
                <a:solidFill>
                  <a:srgbClr val="CE00BB"/>
                </a:solidFill>
              </a:rPr>
              <a:t>c</a:t>
            </a:r>
            <a:r>
              <a:rPr lang="fa-IR" sz="2000" dirty="0" smtClean="0"/>
              <a:t> را به </a:t>
            </a:r>
            <a:r>
              <a:rPr lang="en-US" sz="2000" i="1" dirty="0">
                <a:solidFill>
                  <a:srgbClr val="CE00BB"/>
                </a:solidFill>
              </a:rPr>
              <a:t>n</a:t>
            </a:r>
            <a:r>
              <a:rPr lang="fa-IR" sz="2000" dirty="0" smtClean="0"/>
              <a:t> اضافه کنید.</a:t>
            </a:r>
          </a:p>
          <a:p>
            <a:pPr lvl="1" algn="r" rtl="1"/>
            <a:r>
              <a:rPr lang="fa-IR" sz="2000" b="1" dirty="0" smtClean="0"/>
              <a:t>شبیه سازی</a:t>
            </a:r>
            <a:r>
              <a:rPr lang="fa-IR" sz="2000" dirty="0" smtClean="0"/>
              <a:t>: آزمایش را از </a:t>
            </a:r>
            <a:r>
              <a:rPr lang="en-US" sz="2000" i="1" dirty="0">
                <a:solidFill>
                  <a:srgbClr val="CE00BB"/>
                </a:solidFill>
              </a:rPr>
              <a:t>c</a:t>
            </a:r>
            <a:r>
              <a:rPr lang="fa-IR" sz="2000" dirty="0" smtClean="0"/>
              <a:t> اجرا کنید. </a:t>
            </a:r>
          </a:p>
          <a:p>
            <a:pPr lvl="1" algn="r" rtl="1"/>
            <a:r>
              <a:rPr lang="fa-IR" sz="2000" b="1" dirty="0" smtClean="0"/>
              <a:t>عقب گرد</a:t>
            </a:r>
            <a:r>
              <a:rPr lang="fa-IR" sz="2000" dirty="0" smtClean="0"/>
              <a:t>: تعداد بردها را از </a:t>
            </a:r>
            <a:r>
              <a:rPr lang="en-US" sz="2000" i="1" dirty="0">
                <a:solidFill>
                  <a:srgbClr val="CE00BB"/>
                </a:solidFill>
              </a:rPr>
              <a:t>c</a:t>
            </a:r>
            <a:r>
              <a:rPr lang="fa-IR" sz="2000" dirty="0" smtClean="0"/>
              <a:t> تا ریشه به سمت عقب به روزرسانی کنید. </a:t>
            </a:r>
            <a:endParaRPr lang="fa-IR" sz="2000" dirty="0" smtClean="0"/>
          </a:p>
        </p:txBody>
      </p:sp>
    </p:spTree>
    <p:extLst>
      <p:ext uri="{BB962C8B-B14F-4D97-AF65-F5344CB8AC3E}">
        <p14:creationId xmlns:p14="http://schemas.microsoft.com/office/powerpoint/2010/main" val="399106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88627"/>
            <a:ext cx="6781800" cy="4041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مثال </a:t>
            </a:r>
            <a:r>
              <a:rPr lang="en-US" dirty="0" smtClean="0"/>
              <a:t>UCT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5229837"/>
            <a:ext cx="10439400" cy="162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993F42A9-AB64-5547-8C77-EC4C3726C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600" y="2057400"/>
            <a:ext cx="6375400" cy="2870197"/>
          </a:xfrm>
        </p:spPr>
        <p:txBody>
          <a:bodyPr/>
          <a:lstStyle/>
          <a:p>
            <a:pPr algn="r" rtl="1"/>
            <a:r>
              <a:rPr lang="fa-IR" sz="2400" dirty="0" smtClean="0"/>
              <a:t>تا هنگامی که وقت هست ادامه بده:</a:t>
            </a:r>
            <a:endParaRPr lang="en-US" sz="2400" dirty="0"/>
          </a:p>
          <a:p>
            <a:pPr lvl="1" algn="r" rtl="1"/>
            <a:r>
              <a:rPr lang="fa-IR" sz="2000" b="1" dirty="0" smtClean="0">
                <a:solidFill>
                  <a:srgbClr val="FF0000"/>
                </a:solidFill>
              </a:rPr>
              <a:t>انتخاب</a:t>
            </a:r>
            <a:r>
              <a:rPr lang="fa-IR" sz="2000" dirty="0" smtClean="0"/>
              <a:t>: </a:t>
            </a:r>
            <a:r>
              <a:rPr lang="fa-IR" sz="2000" dirty="0" smtClean="0"/>
              <a:t>به طور بازگشتی الگوریتم </a:t>
            </a:r>
            <a:r>
              <a:rPr lang="en-US" sz="1800" dirty="0" smtClean="0"/>
              <a:t>UCB</a:t>
            </a:r>
            <a:r>
              <a:rPr lang="fa-IR" sz="2000" dirty="0" smtClean="0"/>
              <a:t> را اعمال و یک مسیر را از نود </a:t>
            </a:r>
            <a:r>
              <a:rPr lang="en-US" sz="2000" i="1" dirty="0">
                <a:solidFill>
                  <a:srgbClr val="CE00BB"/>
                </a:solidFill>
              </a:rPr>
              <a:t>n</a:t>
            </a:r>
            <a:r>
              <a:rPr lang="fa-IR" sz="2000" dirty="0" smtClean="0"/>
              <a:t> انتخاب کنید. </a:t>
            </a:r>
          </a:p>
          <a:p>
            <a:pPr lvl="1" algn="r" rtl="1"/>
            <a:r>
              <a:rPr lang="fa-IR" sz="2000" b="1" dirty="0" smtClean="0"/>
              <a:t>گسترش</a:t>
            </a:r>
            <a:r>
              <a:rPr lang="fa-IR" sz="2000" dirty="0" smtClean="0"/>
              <a:t>: فرزند جدید </a:t>
            </a:r>
            <a:r>
              <a:rPr lang="en-US" sz="2000" i="1" dirty="0">
                <a:solidFill>
                  <a:srgbClr val="CE00BB"/>
                </a:solidFill>
              </a:rPr>
              <a:t>c</a:t>
            </a:r>
            <a:r>
              <a:rPr lang="fa-IR" sz="2000" dirty="0" smtClean="0"/>
              <a:t> را به </a:t>
            </a:r>
            <a:r>
              <a:rPr lang="en-US" sz="2000" i="1" dirty="0">
                <a:solidFill>
                  <a:srgbClr val="CE00BB"/>
                </a:solidFill>
              </a:rPr>
              <a:t>n</a:t>
            </a:r>
            <a:r>
              <a:rPr lang="fa-IR" sz="2000" dirty="0" smtClean="0"/>
              <a:t> اضافه کنید.</a:t>
            </a:r>
          </a:p>
          <a:p>
            <a:pPr lvl="1" algn="r" rtl="1"/>
            <a:r>
              <a:rPr lang="fa-IR" sz="2000" b="1" dirty="0" smtClean="0"/>
              <a:t>شبیه سازی</a:t>
            </a:r>
            <a:r>
              <a:rPr lang="fa-IR" sz="2000" dirty="0" smtClean="0"/>
              <a:t>: آزمایش را از </a:t>
            </a:r>
            <a:r>
              <a:rPr lang="en-US" sz="2000" i="1" dirty="0">
                <a:solidFill>
                  <a:srgbClr val="CE00BB"/>
                </a:solidFill>
              </a:rPr>
              <a:t>c</a:t>
            </a:r>
            <a:r>
              <a:rPr lang="fa-IR" sz="2000" dirty="0" smtClean="0"/>
              <a:t> اجرا کنید. </a:t>
            </a:r>
          </a:p>
          <a:p>
            <a:pPr lvl="1" algn="r" rtl="1"/>
            <a:r>
              <a:rPr lang="fa-IR" sz="2000" b="1" dirty="0" smtClean="0"/>
              <a:t>عقب گرد</a:t>
            </a:r>
            <a:r>
              <a:rPr lang="fa-IR" sz="2000" dirty="0" smtClean="0"/>
              <a:t>: تعداد بردها را از </a:t>
            </a:r>
            <a:r>
              <a:rPr lang="en-US" sz="2000" i="1" dirty="0">
                <a:solidFill>
                  <a:srgbClr val="CE00BB"/>
                </a:solidFill>
              </a:rPr>
              <a:t>c</a:t>
            </a:r>
            <a:r>
              <a:rPr lang="fa-IR" sz="2000" dirty="0" smtClean="0"/>
              <a:t> تا ریشه به سمت عقب به روزرسانی کنید. </a:t>
            </a:r>
            <a:endParaRPr lang="fa-IR" sz="2000" dirty="0" smtClean="0"/>
          </a:p>
        </p:txBody>
      </p:sp>
    </p:spTree>
    <p:extLst>
      <p:ext uri="{BB962C8B-B14F-4D97-AF65-F5344CB8AC3E}">
        <p14:creationId xmlns:p14="http://schemas.microsoft.com/office/powerpoint/2010/main" val="413321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جستجوی </a:t>
            </a:r>
            <a:r>
              <a:rPr lang="en-US" dirty="0" err="1" smtClean="0"/>
              <a:t>Expectimax</a:t>
            </a:r>
            <a:endParaRPr lang="en-US" dirty="0" smtClean="0"/>
          </a:p>
        </p:txBody>
      </p:sp>
      <p:sp>
        <p:nvSpPr>
          <p:cNvPr id="1106947" name="Rectangle 3"/>
          <p:cNvSpPr>
            <a:spLocks noGrp="1" noChangeArrowheads="1"/>
          </p:cNvSpPr>
          <p:nvPr>
            <p:ph idx="1"/>
          </p:nvPr>
        </p:nvSpPr>
        <p:spPr>
          <a:xfrm>
            <a:off x="4495800" y="1371600"/>
            <a:ext cx="7467600" cy="4876800"/>
          </a:xfrm>
        </p:spPr>
        <p:txBody>
          <a:bodyPr/>
          <a:lstStyle/>
          <a:p>
            <a:pPr algn="r" rtl="1">
              <a:lnSpc>
                <a:spcPct val="85000"/>
              </a:lnSpc>
              <a:spcBef>
                <a:spcPct val="0"/>
              </a:spcBef>
            </a:pPr>
            <a:r>
              <a:rPr lang="fa-IR" sz="2200" dirty="0" smtClean="0"/>
              <a:t>چرا ما نتیجه ی قطعی یک عمل را نمی دانیم؟</a:t>
            </a:r>
          </a:p>
          <a:p>
            <a:pPr lvl="1" algn="r" rtl="1">
              <a:lnSpc>
                <a:spcPct val="85000"/>
              </a:lnSpc>
              <a:spcBef>
                <a:spcPct val="0"/>
              </a:spcBef>
            </a:pPr>
            <a:r>
              <a:rPr lang="fa-IR" sz="1800" dirty="0" smtClean="0"/>
              <a:t>تصادفی بودن محض: تاس انداختن</a:t>
            </a:r>
            <a:endParaRPr lang="en-US" sz="1800" dirty="0" smtClean="0"/>
          </a:p>
          <a:p>
            <a:pPr lvl="1" algn="r" rtl="1">
              <a:lnSpc>
                <a:spcPct val="85000"/>
              </a:lnSpc>
              <a:spcBef>
                <a:spcPct val="0"/>
              </a:spcBef>
            </a:pPr>
            <a:r>
              <a:rPr lang="fa-IR" sz="2000" dirty="0" smtClean="0"/>
              <a:t>رقبای غیرقابل پیش بینی: غولها به صورت تصادفی حرکت می کند. </a:t>
            </a:r>
            <a:endParaRPr lang="en-US" sz="2000" dirty="0" smtClean="0"/>
          </a:p>
          <a:p>
            <a:pPr lvl="1" algn="r" rtl="1">
              <a:lnSpc>
                <a:spcPct val="85000"/>
              </a:lnSpc>
              <a:spcBef>
                <a:spcPct val="0"/>
              </a:spcBef>
            </a:pPr>
            <a:r>
              <a:rPr lang="fa-IR" sz="2000" dirty="0" smtClean="0"/>
              <a:t>اعمال ناموفق: ممکن است ربات بلغزد یا ماشین طبق خواست راننده عمل نکند. </a:t>
            </a:r>
            <a:endParaRPr lang="en-US" sz="2000" dirty="0" smtClean="0"/>
          </a:p>
          <a:p>
            <a:pPr lvl="1" algn="r" rtl="1">
              <a:lnSpc>
                <a:spcPct val="85000"/>
              </a:lnSpc>
              <a:spcBef>
                <a:spcPct val="0"/>
              </a:spcBef>
            </a:pPr>
            <a:endParaRPr lang="en-US" sz="2000" dirty="0" smtClean="0"/>
          </a:p>
          <a:p>
            <a:pPr algn="r" rtl="1">
              <a:lnSpc>
                <a:spcPct val="85000"/>
              </a:lnSpc>
              <a:spcBef>
                <a:spcPct val="0"/>
              </a:spcBef>
            </a:pPr>
            <a:r>
              <a:rPr lang="fa-IR" sz="2200" dirty="0" smtClean="0"/>
              <a:t>در نتیجه مقادیر باید بازتابی از خروجیهای حالت میانگین (</a:t>
            </a:r>
            <a:r>
              <a:rPr lang="en-US" sz="2200" dirty="0" err="1"/>
              <a:t>expectimax</a:t>
            </a:r>
            <a:r>
              <a:rPr lang="fa-IR" sz="2200" dirty="0" smtClean="0"/>
              <a:t>) باشند نه خروجیهای بدترین حالت (</a:t>
            </a:r>
            <a:r>
              <a:rPr lang="en-US" sz="2200" dirty="0" err="1"/>
              <a:t>minimax</a:t>
            </a:r>
            <a:r>
              <a:rPr lang="fa-IR" sz="2200" dirty="0" smtClean="0"/>
              <a:t>)</a:t>
            </a:r>
          </a:p>
          <a:p>
            <a:pPr algn="r" rtl="1">
              <a:lnSpc>
                <a:spcPct val="85000"/>
              </a:lnSpc>
              <a:spcBef>
                <a:spcPct val="0"/>
              </a:spcBef>
            </a:pPr>
            <a:endParaRPr lang="en-US" sz="2200" dirty="0" smtClean="0"/>
          </a:p>
          <a:p>
            <a:pPr algn="r" rtl="1">
              <a:lnSpc>
                <a:spcPct val="85000"/>
              </a:lnSpc>
              <a:spcBef>
                <a:spcPct val="0"/>
              </a:spcBef>
            </a:pPr>
            <a:r>
              <a:rPr lang="fa-IR" sz="2200" dirty="0" smtClean="0">
                <a:solidFill>
                  <a:srgbClr val="C00000"/>
                </a:solidFill>
              </a:rPr>
              <a:t>جستجوی </a:t>
            </a:r>
            <a:r>
              <a:rPr lang="en-US" sz="2200" dirty="0" err="1" smtClean="0">
                <a:solidFill>
                  <a:srgbClr val="C00000"/>
                </a:solidFill>
              </a:rPr>
              <a:t>Expectimax</a:t>
            </a:r>
            <a:r>
              <a:rPr lang="en-US" sz="2200" dirty="0" smtClean="0">
                <a:solidFill>
                  <a:srgbClr val="C00000"/>
                </a:solidFill>
              </a:rPr>
              <a:t> </a:t>
            </a:r>
            <a:r>
              <a:rPr lang="fa-IR" sz="2200" dirty="0" smtClean="0">
                <a:solidFill>
                  <a:srgbClr val="C00000"/>
                </a:solidFill>
              </a:rPr>
              <a:t>: </a:t>
            </a:r>
            <a:r>
              <a:rPr lang="fa-IR" sz="2200" dirty="0" smtClean="0"/>
              <a:t>امتیاز میانگین ناشی از بازی بهینه</a:t>
            </a:r>
          </a:p>
          <a:p>
            <a:pPr lvl="1" algn="r" rtl="1">
              <a:lnSpc>
                <a:spcPct val="85000"/>
              </a:lnSpc>
              <a:spcBef>
                <a:spcPct val="0"/>
              </a:spcBef>
            </a:pPr>
            <a:r>
              <a:rPr lang="fa-IR" sz="2000" dirty="0" smtClean="0"/>
              <a:t>نودهای </a:t>
            </a:r>
            <a:r>
              <a:rPr lang="en-US" sz="2000" dirty="0" smtClean="0"/>
              <a:t>Max </a:t>
            </a:r>
            <a:r>
              <a:rPr lang="fa-IR" sz="2000" dirty="0"/>
              <a:t> </a:t>
            </a:r>
            <a:r>
              <a:rPr lang="fa-IR" sz="2000" dirty="0" smtClean="0"/>
              <a:t>مثل جستجوی </a:t>
            </a:r>
            <a:r>
              <a:rPr lang="en-US" sz="2000" dirty="0" err="1" smtClean="0"/>
              <a:t>minimax</a:t>
            </a:r>
            <a:r>
              <a:rPr lang="fa-IR" sz="2000" dirty="0" smtClean="0"/>
              <a:t> هستند. </a:t>
            </a:r>
          </a:p>
          <a:p>
            <a:pPr lvl="1" algn="r" rtl="1">
              <a:lnSpc>
                <a:spcPct val="85000"/>
              </a:lnSpc>
              <a:spcBef>
                <a:spcPct val="0"/>
              </a:spcBef>
            </a:pPr>
            <a:r>
              <a:rPr lang="fa-IR" sz="2000" dirty="0" smtClean="0"/>
              <a:t>نودهای </a:t>
            </a:r>
            <a:r>
              <a:rPr lang="fa-IR" sz="2000" dirty="0" smtClean="0">
                <a:solidFill>
                  <a:srgbClr val="FF0000"/>
                </a:solidFill>
              </a:rPr>
              <a:t>شانس </a:t>
            </a:r>
            <a:r>
              <a:rPr lang="fa-IR" sz="2000" dirty="0" smtClean="0"/>
              <a:t>جای نودهای </a:t>
            </a:r>
            <a:r>
              <a:rPr lang="en-US" sz="2000" dirty="0" smtClean="0"/>
              <a:t>Min</a:t>
            </a:r>
            <a:r>
              <a:rPr lang="fa-IR" sz="2000" dirty="0" smtClean="0"/>
              <a:t> را می گیرند. اما خروجی آنها نامشخص است. </a:t>
            </a:r>
            <a:endParaRPr lang="en-US" sz="2000" dirty="0" smtClean="0">
              <a:solidFill>
                <a:srgbClr val="FF0000"/>
              </a:solidFill>
            </a:endParaRPr>
          </a:p>
          <a:p>
            <a:pPr lvl="1" algn="r" rtl="1">
              <a:lnSpc>
                <a:spcPct val="85000"/>
              </a:lnSpc>
              <a:spcBef>
                <a:spcPct val="0"/>
              </a:spcBef>
            </a:pPr>
            <a:r>
              <a:rPr lang="fa-IR" sz="2000" dirty="0" smtClean="0"/>
              <a:t>امتیاز </a:t>
            </a:r>
            <a:r>
              <a:rPr lang="fa-IR" sz="2000" dirty="0" smtClean="0">
                <a:solidFill>
                  <a:srgbClr val="FF0000"/>
                </a:solidFill>
              </a:rPr>
              <a:t>مورد انتظار </a:t>
            </a:r>
            <a:r>
              <a:rPr lang="fa-IR" sz="2000" dirty="0" smtClean="0"/>
              <a:t>این نودها را حساب کنید. </a:t>
            </a:r>
          </a:p>
          <a:p>
            <a:pPr lvl="1" algn="r" rtl="1">
              <a:lnSpc>
                <a:spcPct val="85000"/>
              </a:lnSpc>
              <a:spcBef>
                <a:spcPct val="0"/>
              </a:spcBef>
            </a:pPr>
            <a:r>
              <a:rPr lang="fa-IR" sz="2000" dirty="0" smtClean="0"/>
              <a:t>یعنی میانگین وزندار فرزندان را حساب کنید. </a:t>
            </a:r>
          </a:p>
          <a:p>
            <a:pPr algn="r" rtl="1">
              <a:lnSpc>
                <a:spcPct val="85000"/>
              </a:lnSpc>
              <a:spcBef>
                <a:spcPct val="0"/>
              </a:spcBef>
            </a:pPr>
            <a:endParaRPr lang="en-US" sz="2200" dirty="0" smtClean="0"/>
          </a:p>
          <a:p>
            <a:pPr algn="r" rtl="1">
              <a:lnSpc>
                <a:spcPct val="85000"/>
              </a:lnSpc>
              <a:spcBef>
                <a:spcPct val="0"/>
              </a:spcBef>
            </a:pPr>
            <a:r>
              <a:rPr lang="fa-IR" sz="2200" dirty="0" smtClean="0"/>
              <a:t>بعداً، یاد می گیریم که مسائل با نتایج غیر قطعی را با استفاده از فرآیندهای تصمیم گیری مارکوف </a:t>
            </a:r>
            <a:r>
              <a:rPr lang="fa-IR" sz="2200" dirty="0" smtClean="0">
                <a:solidFill>
                  <a:srgbClr val="FF0000"/>
                </a:solidFill>
              </a:rPr>
              <a:t>(</a:t>
            </a:r>
            <a:r>
              <a:rPr lang="en-US" sz="2200" dirty="0" smtClean="0">
                <a:solidFill>
                  <a:srgbClr val="C00000"/>
                </a:solidFill>
              </a:rPr>
              <a:t>Markov </a:t>
            </a:r>
            <a:r>
              <a:rPr lang="en-US" sz="2200" dirty="0">
                <a:solidFill>
                  <a:srgbClr val="C00000"/>
                </a:solidFill>
              </a:rPr>
              <a:t>Decision </a:t>
            </a:r>
            <a:r>
              <a:rPr lang="en-US" sz="2200" dirty="0" smtClean="0">
                <a:solidFill>
                  <a:srgbClr val="C00000"/>
                </a:solidFill>
              </a:rPr>
              <a:t>Processes</a:t>
            </a:r>
            <a:r>
              <a:rPr lang="fa-IR" sz="2200" dirty="0" smtClean="0">
                <a:solidFill>
                  <a:srgbClr val="C00000"/>
                </a:solidFill>
              </a:rPr>
              <a:t>) </a:t>
            </a:r>
            <a:r>
              <a:rPr lang="fa-IR" sz="2200" dirty="0" smtClean="0"/>
              <a:t>مدل و فرمول بندی کنیم. </a:t>
            </a:r>
          </a:p>
        </p:txBody>
      </p:sp>
      <p:sp>
        <p:nvSpPr>
          <p:cNvPr id="5126" name="AutoShape 4"/>
          <p:cNvSpPr>
            <a:spLocks noChangeArrowheads="1"/>
          </p:cNvSpPr>
          <p:nvPr/>
        </p:nvSpPr>
        <p:spPr bwMode="auto">
          <a:xfrm>
            <a:off x="1905000" y="1828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762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28" name="Rectangle 6"/>
          <p:cNvSpPr>
            <a:spLocks noChangeArrowheads="1"/>
          </p:cNvSpPr>
          <p:nvPr/>
        </p:nvSpPr>
        <p:spPr bwMode="auto">
          <a:xfrm>
            <a:off x="14478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5129" name="Rectangle 7"/>
          <p:cNvSpPr>
            <a:spLocks noChangeArrowheads="1"/>
          </p:cNvSpPr>
          <p:nvPr/>
        </p:nvSpPr>
        <p:spPr bwMode="auto">
          <a:xfrm>
            <a:off x="2286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5</a:t>
            </a:r>
          </a:p>
        </p:txBody>
      </p:sp>
      <p:sp>
        <p:nvSpPr>
          <p:cNvPr id="5130" name="Rectangle 8"/>
          <p:cNvSpPr>
            <a:spLocks noChangeArrowheads="1"/>
          </p:cNvSpPr>
          <p:nvPr/>
        </p:nvSpPr>
        <p:spPr bwMode="auto">
          <a:xfrm>
            <a:off x="3048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7</a:t>
            </a:r>
          </a:p>
        </p:txBody>
      </p:sp>
      <p:cxnSp>
        <p:nvCxnSpPr>
          <p:cNvPr id="5131" name="AutoShape 9"/>
          <p:cNvCxnSpPr>
            <a:cxnSpLocks noChangeShapeType="1"/>
            <a:stCxn id="5126" idx="3"/>
            <a:endCxn id="5137" idx="0"/>
          </p:cNvCxnSpPr>
          <p:nvPr/>
        </p:nvCxnSpPr>
        <p:spPr bwMode="auto">
          <a:xfrm flipH="1">
            <a:off x="1333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2" name="AutoShape 10"/>
          <p:cNvCxnSpPr>
            <a:cxnSpLocks noChangeShapeType="1"/>
            <a:stCxn id="5126" idx="3"/>
            <a:endCxn id="5138" idx="0"/>
          </p:cNvCxnSpPr>
          <p:nvPr/>
        </p:nvCxnSpPr>
        <p:spPr bwMode="auto">
          <a:xfrm>
            <a:off x="2095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3" name="AutoShape 11"/>
          <p:cNvCxnSpPr>
            <a:cxnSpLocks noChangeShapeType="1"/>
            <a:endCxn id="5127" idx="0"/>
          </p:cNvCxnSpPr>
          <p:nvPr/>
        </p:nvCxnSpPr>
        <p:spPr bwMode="auto">
          <a:xfrm flipH="1">
            <a:off x="952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4" name="AutoShape 12"/>
          <p:cNvCxnSpPr>
            <a:cxnSpLocks noChangeShapeType="1"/>
            <a:endCxn id="5128" idx="0"/>
          </p:cNvCxnSpPr>
          <p:nvPr/>
        </p:nvCxnSpPr>
        <p:spPr bwMode="auto">
          <a:xfrm>
            <a:off x="1333500" y="31242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5" name="AutoShape 13"/>
          <p:cNvCxnSpPr>
            <a:cxnSpLocks noChangeShapeType="1"/>
            <a:endCxn id="5129" idx="0"/>
          </p:cNvCxnSpPr>
          <p:nvPr/>
        </p:nvCxnSpPr>
        <p:spPr bwMode="auto">
          <a:xfrm flipH="1">
            <a:off x="2476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6" name="AutoShape 14"/>
          <p:cNvCxnSpPr>
            <a:cxnSpLocks noChangeShapeType="1"/>
            <a:endCxn id="5130" idx="0"/>
          </p:cNvCxnSpPr>
          <p:nvPr/>
        </p:nvCxnSpPr>
        <p:spPr bwMode="auto">
          <a:xfrm>
            <a:off x="2857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37" name="Oval 15"/>
          <p:cNvSpPr>
            <a:spLocks noChangeArrowheads="1"/>
          </p:cNvSpPr>
          <p:nvPr/>
        </p:nvSpPr>
        <p:spPr bwMode="auto">
          <a:xfrm>
            <a:off x="1143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8" name="Oval 16"/>
          <p:cNvSpPr>
            <a:spLocks noChangeArrowheads="1"/>
          </p:cNvSpPr>
          <p:nvPr/>
        </p:nvSpPr>
        <p:spPr bwMode="auto">
          <a:xfrm>
            <a:off x="2667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auto">
          <a:xfrm>
            <a:off x="2308225" y="17668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auto">
          <a:xfrm>
            <a:off x="3048000" y="2743200"/>
            <a:ext cx="1066800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chance</a:t>
            </a:r>
          </a:p>
        </p:txBody>
      </p:sp>
      <p:sp>
        <p:nvSpPr>
          <p:cNvPr id="5141" name="Rectangle 8"/>
          <p:cNvSpPr>
            <a:spLocks noChangeArrowheads="1"/>
          </p:cNvSpPr>
          <p:nvPr/>
        </p:nvSpPr>
        <p:spPr bwMode="auto">
          <a:xfrm>
            <a:off x="762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5142" name="Rectangle 9"/>
          <p:cNvSpPr>
            <a:spLocks noChangeArrowheads="1"/>
          </p:cNvSpPr>
          <p:nvPr/>
        </p:nvSpPr>
        <p:spPr bwMode="auto">
          <a:xfrm>
            <a:off x="14478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43" name="Rectangle 10"/>
          <p:cNvSpPr>
            <a:spLocks noChangeArrowheads="1"/>
          </p:cNvSpPr>
          <p:nvPr/>
        </p:nvSpPr>
        <p:spPr bwMode="auto">
          <a:xfrm>
            <a:off x="2286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9</a:t>
            </a:r>
          </a:p>
        </p:txBody>
      </p:sp>
      <p:sp>
        <p:nvSpPr>
          <p:cNvPr id="5144" name="Rectangle 11"/>
          <p:cNvSpPr>
            <a:spLocks noChangeArrowheads="1"/>
          </p:cNvSpPr>
          <p:nvPr/>
        </p:nvSpPr>
        <p:spPr bwMode="auto">
          <a:xfrm>
            <a:off x="3048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43000"/>
            <a:ext cx="6600545" cy="402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مثال </a:t>
            </a:r>
            <a:r>
              <a:rPr lang="en-US" dirty="0" smtClean="0"/>
              <a:t>UCT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5229837"/>
            <a:ext cx="10439400" cy="162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993F42A9-AB64-5547-8C77-EC4C3726C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188" y="1812481"/>
            <a:ext cx="6375400" cy="2870197"/>
          </a:xfrm>
        </p:spPr>
        <p:txBody>
          <a:bodyPr/>
          <a:lstStyle/>
          <a:p>
            <a:pPr algn="r" rtl="1"/>
            <a:r>
              <a:rPr lang="fa-IR" sz="2400" dirty="0" smtClean="0"/>
              <a:t>تا هنگامی که وقت هست ادامه بده:</a:t>
            </a:r>
            <a:endParaRPr lang="en-US" sz="2400" dirty="0"/>
          </a:p>
          <a:p>
            <a:pPr lvl="1" algn="r" rtl="1"/>
            <a:r>
              <a:rPr lang="fa-IR" sz="2000" b="1" dirty="0" smtClean="0"/>
              <a:t>انتخاب</a:t>
            </a:r>
            <a:r>
              <a:rPr lang="fa-IR" sz="2000" dirty="0" smtClean="0"/>
              <a:t>: </a:t>
            </a:r>
            <a:r>
              <a:rPr lang="fa-IR" sz="2000" dirty="0" smtClean="0"/>
              <a:t>به طور بازگشتی الگوریتم </a:t>
            </a:r>
            <a:r>
              <a:rPr lang="en-US" sz="1800" dirty="0" smtClean="0"/>
              <a:t>UCB</a:t>
            </a:r>
            <a:r>
              <a:rPr lang="fa-IR" sz="2000" dirty="0" smtClean="0"/>
              <a:t> را اعمال و یک مسیر را از نود </a:t>
            </a:r>
            <a:r>
              <a:rPr lang="en-US" sz="2000" i="1" dirty="0">
                <a:solidFill>
                  <a:srgbClr val="CE00BB"/>
                </a:solidFill>
              </a:rPr>
              <a:t>n</a:t>
            </a:r>
            <a:r>
              <a:rPr lang="fa-IR" sz="2000" dirty="0" smtClean="0"/>
              <a:t> انتخاب کنید. </a:t>
            </a:r>
          </a:p>
          <a:p>
            <a:pPr lvl="1" algn="r" rtl="1"/>
            <a:r>
              <a:rPr lang="fa-IR" sz="2000" b="1" dirty="0" smtClean="0">
                <a:solidFill>
                  <a:srgbClr val="FF0000"/>
                </a:solidFill>
              </a:rPr>
              <a:t>گسترش</a:t>
            </a:r>
            <a:r>
              <a:rPr lang="fa-IR" sz="2000" dirty="0" smtClean="0"/>
              <a:t>: فرزند جدید </a:t>
            </a:r>
            <a:r>
              <a:rPr lang="en-US" sz="2000" i="1" dirty="0">
                <a:solidFill>
                  <a:srgbClr val="CE00BB"/>
                </a:solidFill>
              </a:rPr>
              <a:t>c</a:t>
            </a:r>
            <a:r>
              <a:rPr lang="fa-IR" sz="2000" dirty="0" smtClean="0"/>
              <a:t> را به </a:t>
            </a:r>
            <a:r>
              <a:rPr lang="en-US" sz="2000" i="1" dirty="0">
                <a:solidFill>
                  <a:srgbClr val="CE00BB"/>
                </a:solidFill>
              </a:rPr>
              <a:t>n</a:t>
            </a:r>
            <a:r>
              <a:rPr lang="fa-IR" sz="2000" dirty="0" smtClean="0"/>
              <a:t> اضافه کنید.</a:t>
            </a:r>
          </a:p>
          <a:p>
            <a:pPr lvl="1" algn="r" rtl="1"/>
            <a:r>
              <a:rPr lang="fa-IR" sz="2000" b="1" dirty="0" smtClean="0"/>
              <a:t>شبیه سازی</a:t>
            </a:r>
            <a:r>
              <a:rPr lang="fa-IR" sz="2000" dirty="0" smtClean="0"/>
              <a:t>: آزمایش را از </a:t>
            </a:r>
            <a:r>
              <a:rPr lang="en-US" sz="2000" i="1" dirty="0">
                <a:solidFill>
                  <a:srgbClr val="CE00BB"/>
                </a:solidFill>
              </a:rPr>
              <a:t>c</a:t>
            </a:r>
            <a:r>
              <a:rPr lang="fa-IR" sz="2000" dirty="0" smtClean="0"/>
              <a:t> اجرا کنید. </a:t>
            </a:r>
          </a:p>
          <a:p>
            <a:pPr lvl="1" algn="r" rtl="1"/>
            <a:r>
              <a:rPr lang="fa-IR" sz="2000" b="1" dirty="0" smtClean="0"/>
              <a:t>عقب گرد</a:t>
            </a:r>
            <a:r>
              <a:rPr lang="fa-IR" sz="2000" dirty="0" smtClean="0"/>
              <a:t>: تعداد بردها را از </a:t>
            </a:r>
            <a:r>
              <a:rPr lang="en-US" sz="2000" i="1" dirty="0">
                <a:solidFill>
                  <a:srgbClr val="CE00BB"/>
                </a:solidFill>
              </a:rPr>
              <a:t>c</a:t>
            </a:r>
            <a:r>
              <a:rPr lang="fa-IR" sz="2000" dirty="0" smtClean="0"/>
              <a:t> تا ریشه به سمت عقب به روزرسانی کنید. </a:t>
            </a:r>
            <a:endParaRPr lang="fa-IR" sz="2000" dirty="0" smtClean="0"/>
          </a:p>
        </p:txBody>
      </p:sp>
    </p:spTree>
    <p:extLst>
      <p:ext uri="{BB962C8B-B14F-4D97-AF65-F5344CB8AC3E}">
        <p14:creationId xmlns:p14="http://schemas.microsoft.com/office/powerpoint/2010/main" val="151857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219200"/>
            <a:ext cx="6468838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مثال </a:t>
            </a:r>
            <a:r>
              <a:rPr lang="en-US" dirty="0" smtClean="0"/>
              <a:t>UCT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993F42A9-AB64-5547-8C77-EC4C3726C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638" y="1812481"/>
            <a:ext cx="5776950" cy="2870197"/>
          </a:xfrm>
        </p:spPr>
        <p:txBody>
          <a:bodyPr/>
          <a:lstStyle/>
          <a:p>
            <a:pPr algn="r" rtl="1"/>
            <a:r>
              <a:rPr lang="fa-IR" sz="2400" dirty="0" smtClean="0"/>
              <a:t>تا هنگامی که وقت هست ادامه بده:</a:t>
            </a:r>
            <a:endParaRPr lang="en-US" sz="2400" dirty="0"/>
          </a:p>
          <a:p>
            <a:pPr lvl="1" algn="r" rtl="1"/>
            <a:r>
              <a:rPr lang="fa-IR" sz="2000" b="1" dirty="0" smtClean="0"/>
              <a:t>انتخاب</a:t>
            </a:r>
            <a:r>
              <a:rPr lang="fa-IR" sz="2000" dirty="0" smtClean="0"/>
              <a:t>: </a:t>
            </a:r>
            <a:r>
              <a:rPr lang="fa-IR" sz="2000" dirty="0" smtClean="0"/>
              <a:t>به طور بازگشتی الگوریتم </a:t>
            </a:r>
            <a:r>
              <a:rPr lang="en-US" sz="1800" dirty="0" smtClean="0"/>
              <a:t>UCB</a:t>
            </a:r>
            <a:r>
              <a:rPr lang="fa-IR" sz="2000" dirty="0" smtClean="0"/>
              <a:t> را اعمال و یک مسیر را از نود </a:t>
            </a:r>
            <a:r>
              <a:rPr lang="en-US" sz="2000" i="1" dirty="0">
                <a:solidFill>
                  <a:srgbClr val="CE00BB"/>
                </a:solidFill>
              </a:rPr>
              <a:t>n</a:t>
            </a:r>
            <a:r>
              <a:rPr lang="fa-IR" sz="2000" dirty="0" smtClean="0"/>
              <a:t> انتخاب کنید. </a:t>
            </a:r>
          </a:p>
          <a:p>
            <a:pPr lvl="1" algn="r" rtl="1"/>
            <a:r>
              <a:rPr lang="fa-IR" sz="2000" b="1" dirty="0" smtClean="0"/>
              <a:t>گسترش</a:t>
            </a:r>
            <a:r>
              <a:rPr lang="fa-IR" sz="2000" dirty="0" smtClean="0"/>
              <a:t>: فرزند جدید </a:t>
            </a:r>
            <a:r>
              <a:rPr lang="en-US" sz="2000" i="1" dirty="0">
                <a:solidFill>
                  <a:srgbClr val="CE00BB"/>
                </a:solidFill>
              </a:rPr>
              <a:t>c</a:t>
            </a:r>
            <a:r>
              <a:rPr lang="fa-IR" sz="2000" dirty="0" smtClean="0"/>
              <a:t> را به </a:t>
            </a:r>
            <a:r>
              <a:rPr lang="en-US" sz="2000" i="1" dirty="0">
                <a:solidFill>
                  <a:srgbClr val="CE00BB"/>
                </a:solidFill>
              </a:rPr>
              <a:t>n</a:t>
            </a:r>
            <a:r>
              <a:rPr lang="fa-IR" sz="2000" dirty="0" smtClean="0"/>
              <a:t> اضافه کنید.</a:t>
            </a:r>
          </a:p>
          <a:p>
            <a:pPr lvl="1" algn="r" rtl="1"/>
            <a:r>
              <a:rPr lang="fa-IR" sz="2000" b="1" dirty="0" smtClean="0">
                <a:solidFill>
                  <a:srgbClr val="FF0000"/>
                </a:solidFill>
              </a:rPr>
              <a:t>شبیه سازی</a:t>
            </a:r>
            <a:r>
              <a:rPr lang="fa-IR" sz="2000" dirty="0" smtClean="0"/>
              <a:t>: آزمایش را از </a:t>
            </a:r>
            <a:r>
              <a:rPr lang="en-US" sz="2000" i="1" dirty="0">
                <a:solidFill>
                  <a:srgbClr val="CE00BB"/>
                </a:solidFill>
              </a:rPr>
              <a:t>c</a:t>
            </a:r>
            <a:r>
              <a:rPr lang="fa-IR" sz="2000" dirty="0" smtClean="0"/>
              <a:t> اجرا کنید. </a:t>
            </a:r>
          </a:p>
          <a:p>
            <a:pPr lvl="1" algn="r" rtl="1"/>
            <a:r>
              <a:rPr lang="fa-IR" sz="2000" b="1" dirty="0" smtClean="0"/>
              <a:t>عقب گرد</a:t>
            </a:r>
            <a:r>
              <a:rPr lang="fa-IR" sz="2000" dirty="0" smtClean="0"/>
              <a:t>: تعداد بردها را از </a:t>
            </a:r>
            <a:r>
              <a:rPr lang="en-US" sz="2000" i="1" dirty="0">
                <a:solidFill>
                  <a:srgbClr val="CE00BB"/>
                </a:solidFill>
              </a:rPr>
              <a:t>c</a:t>
            </a:r>
            <a:r>
              <a:rPr lang="fa-IR" sz="2000" dirty="0" smtClean="0"/>
              <a:t> تا ریشه به سمت عقب به روزرسانی کنید. </a:t>
            </a:r>
            <a:endParaRPr lang="fa-IR" sz="2000" dirty="0" smtClean="0"/>
          </a:p>
        </p:txBody>
      </p:sp>
    </p:spTree>
    <p:extLst>
      <p:ext uri="{BB962C8B-B14F-4D97-AF65-F5344CB8AC3E}">
        <p14:creationId xmlns:p14="http://schemas.microsoft.com/office/powerpoint/2010/main" val="383980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6632487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مثال </a:t>
            </a:r>
            <a:r>
              <a:rPr lang="en-US" dirty="0" smtClean="0"/>
              <a:t>UCT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993F42A9-AB64-5547-8C77-EC4C3726C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638" y="1812481"/>
            <a:ext cx="5776950" cy="2870197"/>
          </a:xfrm>
        </p:spPr>
        <p:txBody>
          <a:bodyPr/>
          <a:lstStyle/>
          <a:p>
            <a:pPr algn="r" rtl="1"/>
            <a:r>
              <a:rPr lang="fa-IR" sz="2400" dirty="0" smtClean="0"/>
              <a:t>تا هنگامی که وقت هست ادامه بده:</a:t>
            </a:r>
            <a:endParaRPr lang="en-US" sz="2400" dirty="0"/>
          </a:p>
          <a:p>
            <a:pPr lvl="1" algn="r" rtl="1"/>
            <a:r>
              <a:rPr lang="fa-IR" sz="2000" b="1" dirty="0" smtClean="0"/>
              <a:t>انتخاب</a:t>
            </a:r>
            <a:r>
              <a:rPr lang="fa-IR" sz="2000" dirty="0" smtClean="0"/>
              <a:t>:</a:t>
            </a:r>
            <a:r>
              <a:rPr lang="fa-IR" sz="2000" dirty="0" smtClean="0"/>
              <a:t> به طور بازگشتی الگوریتم </a:t>
            </a:r>
            <a:r>
              <a:rPr lang="en-US" sz="1800" dirty="0" smtClean="0"/>
              <a:t>UCB</a:t>
            </a:r>
            <a:r>
              <a:rPr lang="fa-IR" sz="2000" dirty="0" smtClean="0"/>
              <a:t> را اعمال و یک مسیر را از نود </a:t>
            </a:r>
            <a:r>
              <a:rPr lang="en-US" sz="2000" i="1" dirty="0">
                <a:solidFill>
                  <a:srgbClr val="CE00BB"/>
                </a:solidFill>
              </a:rPr>
              <a:t>n</a:t>
            </a:r>
            <a:r>
              <a:rPr lang="fa-IR" sz="2000" dirty="0" smtClean="0"/>
              <a:t> انتخاب کنید. </a:t>
            </a:r>
          </a:p>
          <a:p>
            <a:pPr lvl="1" algn="r" rtl="1"/>
            <a:r>
              <a:rPr lang="fa-IR" sz="2000" b="1" dirty="0" smtClean="0"/>
              <a:t>گسترش</a:t>
            </a:r>
            <a:r>
              <a:rPr lang="fa-IR" sz="2000" dirty="0" smtClean="0"/>
              <a:t>: فرزند جدید </a:t>
            </a:r>
            <a:r>
              <a:rPr lang="en-US" sz="2000" i="1" dirty="0">
                <a:solidFill>
                  <a:srgbClr val="CE00BB"/>
                </a:solidFill>
              </a:rPr>
              <a:t>c</a:t>
            </a:r>
            <a:r>
              <a:rPr lang="fa-IR" sz="2000" dirty="0" smtClean="0"/>
              <a:t> را به </a:t>
            </a:r>
            <a:r>
              <a:rPr lang="en-US" sz="2000" i="1" dirty="0">
                <a:solidFill>
                  <a:srgbClr val="CE00BB"/>
                </a:solidFill>
              </a:rPr>
              <a:t>n</a:t>
            </a:r>
            <a:r>
              <a:rPr lang="fa-IR" sz="2000" dirty="0" smtClean="0"/>
              <a:t> اضافه کنید.</a:t>
            </a:r>
          </a:p>
          <a:p>
            <a:pPr lvl="1" algn="r" rtl="1"/>
            <a:r>
              <a:rPr lang="fa-IR" sz="2000" b="1" dirty="0" smtClean="0"/>
              <a:t>شبیه سازی</a:t>
            </a:r>
            <a:r>
              <a:rPr lang="fa-IR" sz="2000" dirty="0" smtClean="0"/>
              <a:t>: آزمایش را از </a:t>
            </a:r>
            <a:r>
              <a:rPr lang="en-US" sz="2000" i="1" dirty="0">
                <a:solidFill>
                  <a:srgbClr val="CE00BB"/>
                </a:solidFill>
              </a:rPr>
              <a:t>c</a:t>
            </a:r>
            <a:r>
              <a:rPr lang="fa-IR" sz="2000" dirty="0" smtClean="0"/>
              <a:t> اجرا کنید. </a:t>
            </a:r>
          </a:p>
          <a:p>
            <a:pPr lvl="1" algn="r" rtl="1"/>
            <a:r>
              <a:rPr lang="fa-IR" sz="2000" b="1" dirty="0" smtClean="0">
                <a:solidFill>
                  <a:srgbClr val="FF0000"/>
                </a:solidFill>
              </a:rPr>
              <a:t>عقب گرد</a:t>
            </a:r>
            <a:r>
              <a:rPr lang="fa-IR" sz="2000" dirty="0" smtClean="0"/>
              <a:t>: تعداد بردها را از </a:t>
            </a:r>
            <a:r>
              <a:rPr lang="en-US" sz="2000" i="1" dirty="0">
                <a:solidFill>
                  <a:srgbClr val="CE00BB"/>
                </a:solidFill>
              </a:rPr>
              <a:t>c</a:t>
            </a:r>
            <a:r>
              <a:rPr lang="fa-IR" sz="2000" dirty="0" smtClean="0"/>
              <a:t> تا ریشه به سمت عقب به روزرسانی کنید. </a:t>
            </a:r>
            <a:endParaRPr lang="fa-IR" sz="2000" dirty="0" smtClean="0"/>
          </a:p>
        </p:txBody>
      </p:sp>
    </p:spTree>
    <p:extLst>
      <p:ext uri="{BB962C8B-B14F-4D97-AF65-F5344CB8AC3E}">
        <p14:creationId xmlns:p14="http://schemas.microsoft.com/office/powerpoint/2010/main" val="356218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6331693" cy="398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مثال </a:t>
            </a:r>
            <a:r>
              <a:rPr lang="en-US" dirty="0" smtClean="0"/>
              <a:t>UCT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993F42A9-AB64-5547-8C77-EC4C3726C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638" y="1812481"/>
            <a:ext cx="5776950" cy="2870197"/>
          </a:xfrm>
        </p:spPr>
        <p:txBody>
          <a:bodyPr/>
          <a:lstStyle/>
          <a:p>
            <a:pPr algn="r" rtl="1"/>
            <a:r>
              <a:rPr lang="fa-IR" sz="2400" dirty="0" smtClean="0"/>
              <a:t>تا هنگامی که وقت هست ادامه بده:</a:t>
            </a:r>
            <a:endParaRPr lang="en-US" sz="2400" dirty="0"/>
          </a:p>
          <a:p>
            <a:pPr lvl="1" algn="r" rtl="1"/>
            <a:r>
              <a:rPr lang="fa-IR" sz="2000" b="1" dirty="0" smtClean="0"/>
              <a:t>انتخاب</a:t>
            </a:r>
            <a:r>
              <a:rPr lang="fa-IR" sz="2000" dirty="0" smtClean="0"/>
              <a:t>:</a:t>
            </a:r>
            <a:r>
              <a:rPr lang="fa-IR" sz="2000" dirty="0" smtClean="0"/>
              <a:t> به طور بازگشتی الگوریتم </a:t>
            </a:r>
            <a:r>
              <a:rPr lang="en-US" sz="1800" dirty="0" smtClean="0"/>
              <a:t>UCB</a:t>
            </a:r>
            <a:r>
              <a:rPr lang="fa-IR" sz="2000" dirty="0" smtClean="0"/>
              <a:t> را اعمال و یک مسیر را از نود </a:t>
            </a:r>
            <a:r>
              <a:rPr lang="en-US" sz="2000" i="1" dirty="0">
                <a:solidFill>
                  <a:srgbClr val="CE00BB"/>
                </a:solidFill>
              </a:rPr>
              <a:t>n</a:t>
            </a:r>
            <a:r>
              <a:rPr lang="fa-IR" sz="2000" dirty="0" smtClean="0"/>
              <a:t> انتخاب کنید. </a:t>
            </a:r>
          </a:p>
          <a:p>
            <a:pPr lvl="1" algn="r" rtl="1"/>
            <a:r>
              <a:rPr lang="fa-IR" sz="2000" b="1" dirty="0" smtClean="0"/>
              <a:t>گسترش</a:t>
            </a:r>
            <a:r>
              <a:rPr lang="fa-IR" sz="2000" dirty="0" smtClean="0"/>
              <a:t>: فرزند جدید </a:t>
            </a:r>
            <a:r>
              <a:rPr lang="en-US" sz="2000" i="1" dirty="0">
                <a:solidFill>
                  <a:srgbClr val="CE00BB"/>
                </a:solidFill>
              </a:rPr>
              <a:t>c</a:t>
            </a:r>
            <a:r>
              <a:rPr lang="fa-IR" sz="2000" dirty="0" smtClean="0"/>
              <a:t> را به </a:t>
            </a:r>
            <a:r>
              <a:rPr lang="en-US" sz="2000" i="1" dirty="0">
                <a:solidFill>
                  <a:srgbClr val="CE00BB"/>
                </a:solidFill>
              </a:rPr>
              <a:t>n</a:t>
            </a:r>
            <a:r>
              <a:rPr lang="fa-IR" sz="2000" dirty="0" smtClean="0"/>
              <a:t> اضافه کنید.</a:t>
            </a:r>
          </a:p>
          <a:p>
            <a:pPr lvl="1" algn="r" rtl="1"/>
            <a:r>
              <a:rPr lang="fa-IR" sz="2000" b="1" dirty="0" smtClean="0"/>
              <a:t>شبیه سازی</a:t>
            </a:r>
            <a:r>
              <a:rPr lang="fa-IR" sz="2000" dirty="0" smtClean="0"/>
              <a:t>: آزمایش را از </a:t>
            </a:r>
            <a:r>
              <a:rPr lang="en-US" sz="2000" i="1" dirty="0">
                <a:solidFill>
                  <a:srgbClr val="CE00BB"/>
                </a:solidFill>
              </a:rPr>
              <a:t>c</a:t>
            </a:r>
            <a:r>
              <a:rPr lang="fa-IR" sz="2000" dirty="0" smtClean="0"/>
              <a:t> اجرا کنید. </a:t>
            </a:r>
          </a:p>
          <a:p>
            <a:pPr lvl="1" algn="r" rtl="1"/>
            <a:r>
              <a:rPr lang="fa-IR" sz="2000" b="1" dirty="0" smtClean="0">
                <a:solidFill>
                  <a:srgbClr val="FF0000"/>
                </a:solidFill>
              </a:rPr>
              <a:t>عقب گرد</a:t>
            </a:r>
            <a:r>
              <a:rPr lang="fa-IR" sz="2000" dirty="0" smtClean="0"/>
              <a:t>: تعداد بردها را از </a:t>
            </a:r>
            <a:r>
              <a:rPr lang="en-US" sz="2000" i="1" dirty="0">
                <a:solidFill>
                  <a:srgbClr val="CE00BB"/>
                </a:solidFill>
              </a:rPr>
              <a:t>c</a:t>
            </a:r>
            <a:r>
              <a:rPr lang="fa-IR" sz="2000" dirty="0" smtClean="0"/>
              <a:t> تا ریشه به سمت عقب به روزرسانی کنید. </a:t>
            </a:r>
          </a:p>
          <a:p>
            <a:pPr algn="r" rtl="1"/>
            <a:r>
              <a:rPr lang="fa-IR" sz="2400" dirty="0"/>
              <a:t>هنگام بازی مسیری را انتخاب کنید که به فرزند با </a:t>
            </a:r>
            <a:r>
              <a:rPr lang="en-US" sz="2400" dirty="0"/>
              <a:t>N </a:t>
            </a:r>
            <a:r>
              <a:rPr lang="fa-IR" sz="2400" dirty="0"/>
              <a:t>بیشتر منجر می شود. </a:t>
            </a:r>
          </a:p>
        </p:txBody>
      </p:sp>
    </p:spTree>
    <p:extLst>
      <p:ext uri="{BB962C8B-B14F-4D97-AF65-F5344CB8AC3E}">
        <p14:creationId xmlns:p14="http://schemas.microsoft.com/office/powerpoint/2010/main" val="88678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خلاصه </a:t>
            </a:r>
            <a:r>
              <a:rPr lang="en-US" dirty="0" smtClean="0"/>
              <a:t>MCST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en-US" dirty="0"/>
              <a:t>MCST</a:t>
            </a:r>
            <a:r>
              <a:rPr lang="fa-IR" dirty="0"/>
              <a:t> </a:t>
            </a:r>
            <a:r>
              <a:rPr lang="fa-IR" dirty="0" smtClean="0"/>
              <a:t>متداولترین روش برای حل مسائل سخت است. </a:t>
            </a:r>
          </a:p>
          <a:p>
            <a:pPr algn="r" rtl="1"/>
            <a:r>
              <a:rPr lang="fa-IR" dirty="0" smtClean="0"/>
              <a:t>چرا؟</a:t>
            </a:r>
          </a:p>
          <a:p>
            <a:pPr lvl="1" algn="r" rtl="1"/>
            <a:r>
              <a:rPr lang="fa-IR" dirty="0" smtClean="0"/>
              <a:t>پیچیدگی زمانی آن مستقل از </a:t>
            </a:r>
            <a:r>
              <a:rPr lang="en-US" dirty="0" smtClean="0"/>
              <a:t>b</a:t>
            </a:r>
            <a:r>
              <a:rPr lang="fa-IR" dirty="0" smtClean="0"/>
              <a:t> و </a:t>
            </a:r>
            <a:r>
              <a:rPr lang="en-US" dirty="0" smtClean="0"/>
              <a:t>m</a:t>
            </a:r>
            <a:r>
              <a:rPr lang="fa-IR" dirty="0" smtClean="0"/>
              <a:t> است. </a:t>
            </a:r>
          </a:p>
          <a:p>
            <a:pPr lvl="1" algn="r" rtl="1"/>
            <a:r>
              <a:rPr lang="fa-IR" dirty="0" smtClean="0"/>
              <a:t>نیازی به طراحی تابع ارزیابی مخصوص ندارد. (یک تابع کلی و ساده)</a:t>
            </a:r>
          </a:p>
          <a:p>
            <a:pPr algn="r" rtl="1"/>
            <a:r>
              <a:rPr lang="fa-IR" dirty="0" smtClean="0"/>
              <a:t>کیفیت راه حل به تعداد آزمایشات </a:t>
            </a:r>
            <a:r>
              <a:rPr lang="en-US" dirty="0" smtClean="0"/>
              <a:t>N</a:t>
            </a:r>
            <a:r>
              <a:rPr lang="fa-IR" dirty="0" smtClean="0"/>
              <a:t> بستگی دارد. </a:t>
            </a:r>
          </a:p>
          <a:p>
            <a:pPr lvl="1" algn="r" rtl="1"/>
            <a:r>
              <a:rPr lang="fa-IR" dirty="0" smtClean="0"/>
              <a:t>در عمل اگر </a:t>
            </a:r>
            <a:r>
              <a:rPr lang="en-US" dirty="0" smtClean="0"/>
              <a:t>N</a:t>
            </a:r>
            <a:r>
              <a:rPr lang="fa-IR" dirty="0" smtClean="0"/>
              <a:t> به سمت بی نهایت برود، </a:t>
            </a:r>
            <a:r>
              <a:rPr lang="en-US" dirty="0" smtClean="0"/>
              <a:t>MCST</a:t>
            </a:r>
            <a:r>
              <a:rPr lang="fa-IR" dirty="0" smtClean="0"/>
              <a:t> و </a:t>
            </a:r>
            <a:r>
              <a:rPr lang="en-US" dirty="0" err="1" smtClean="0"/>
              <a:t>minimax</a:t>
            </a:r>
            <a:r>
              <a:rPr lang="fa-IR" dirty="0" smtClean="0"/>
              <a:t> مثل هم عمل خواهند کرد. </a:t>
            </a:r>
            <a:endParaRPr lang="fa-IR" dirty="0"/>
          </a:p>
          <a:p>
            <a:pPr algn="r" rtl="1"/>
            <a:r>
              <a:rPr lang="fa-IR" dirty="0" smtClean="0"/>
              <a:t>روشهای تصادفی در طراحی الگوریتمها کاربرد زیادی دارند.</a:t>
            </a:r>
          </a:p>
          <a:p>
            <a:pPr lvl="1" algn="r" rtl="1"/>
            <a:r>
              <a:rPr lang="fa-IR" dirty="0" smtClean="0"/>
              <a:t>معمولا از متد مونت کارلو استفاده می شود. </a:t>
            </a:r>
          </a:p>
          <a:p>
            <a:pPr algn="r" rtl="1"/>
            <a:r>
              <a:rPr lang="en-US" dirty="0" smtClean="0"/>
              <a:t>MCST</a:t>
            </a:r>
            <a:r>
              <a:rPr lang="fa-IR" dirty="0" smtClean="0"/>
              <a:t> را می توان با روشهای یادگیری ماشین بهبود داد.</a:t>
            </a:r>
          </a:p>
        </p:txBody>
      </p:sp>
    </p:spTree>
    <p:extLst>
      <p:ext uri="{BB962C8B-B14F-4D97-AF65-F5344CB8AC3E}">
        <p14:creationId xmlns:p14="http://schemas.microsoft.com/office/powerpoint/2010/main" val="411502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dirty="0" err="1" smtClean="0"/>
              <a:t>AlphaGo</a:t>
            </a:r>
            <a:r>
              <a:rPr lang="fa-IR" dirty="0" smtClean="0"/>
              <a:t>: یادگیری ماشین +</a:t>
            </a:r>
            <a:r>
              <a:rPr lang="en-US" dirty="0" smtClean="0"/>
              <a:t>MCST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3"/>
            <a:ext cx="11379200" cy="1803397"/>
          </a:xfrm>
        </p:spPr>
        <p:txBody>
          <a:bodyPr/>
          <a:lstStyle/>
          <a:p>
            <a:pPr algn="r" rtl="1"/>
            <a:r>
              <a:rPr lang="en-US" dirty="0"/>
              <a:t>MCTS </a:t>
            </a:r>
            <a:r>
              <a:rPr lang="fa-IR" dirty="0" smtClean="0"/>
              <a:t> به همراه افزونه های زیر</a:t>
            </a:r>
          </a:p>
          <a:p>
            <a:pPr lvl="1" algn="r" rtl="1"/>
            <a:r>
              <a:rPr lang="fa-IR" dirty="0" smtClean="0"/>
              <a:t>سیاست انجام آزمایشها در واقع یک شبکه عصبی است که به شیوه ی یادگیری تقویتی و از طریق حرکات یک بازیگر خبره آموزش داده شده است.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048000"/>
            <a:ext cx="6724650" cy="3604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908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تقابل </a:t>
            </a:r>
            <a:r>
              <a:rPr lang="en-US" dirty="0" err="1" smtClean="0"/>
              <a:t>Minimax</a:t>
            </a:r>
            <a:r>
              <a:rPr lang="en-US" dirty="0" smtClean="0"/>
              <a:t> </a:t>
            </a:r>
            <a:r>
              <a:rPr lang="fa-IR" dirty="0" smtClean="0"/>
              <a:t> و </a:t>
            </a:r>
            <a:r>
              <a:rPr lang="en-US" dirty="0" err="1" smtClean="0"/>
              <a:t>Expectimax</a:t>
            </a:r>
            <a:r>
              <a:rPr lang="fa-IR" dirty="0" smtClean="0"/>
              <a:t>: </a:t>
            </a:r>
            <a:r>
              <a:rPr lang="en-US" dirty="0" smtClean="0"/>
              <a:t> (Min)</a:t>
            </a:r>
            <a:endParaRPr lang="en-US" dirty="0"/>
          </a:p>
        </p:txBody>
      </p:sp>
      <p:pic>
        <p:nvPicPr>
          <p:cNvPr id="4" name="MinMax vs Expectimax (min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2300" y="1143000"/>
            <a:ext cx="8407400" cy="52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0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تقابل </a:t>
            </a:r>
            <a:r>
              <a:rPr lang="en-US" dirty="0" err="1"/>
              <a:t>Minimax</a:t>
            </a:r>
            <a:r>
              <a:rPr lang="en-US" dirty="0"/>
              <a:t> </a:t>
            </a:r>
            <a:r>
              <a:rPr lang="fa-IR" dirty="0"/>
              <a:t> و </a:t>
            </a:r>
            <a:r>
              <a:rPr lang="en-US" dirty="0" err="1"/>
              <a:t>Expectimax</a:t>
            </a:r>
            <a:r>
              <a:rPr lang="fa-IR" dirty="0"/>
              <a:t>: 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Exp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MinMax vs Expectimax (exp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7700" y="1143001"/>
            <a:ext cx="8356600" cy="52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9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239000" y="3962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28600" y="3962400"/>
            <a:ext cx="4724400" cy="25146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86000" y="1447800"/>
            <a:ext cx="7620000" cy="1905000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شبه کد </a:t>
            </a:r>
            <a:r>
              <a:rPr lang="en-US" dirty="0" err="1" smtClean="0"/>
              <a:t>Expectimax</a:t>
            </a:r>
            <a:endParaRPr 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438400" y="1447800"/>
            <a:ext cx="8229600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00" dirty="0" smtClean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if the next agent is </a:t>
            </a:r>
            <a:r>
              <a:rPr lang="en-US" sz="2400" dirty="0" smtClean="0">
                <a:solidFill>
                  <a:srgbClr val="0070C0"/>
                </a:solidFill>
              </a:rPr>
              <a:t>MAX</a:t>
            </a:r>
            <a:r>
              <a:rPr lang="en-US" sz="2400" dirty="0" smtClean="0"/>
              <a:t>: return </a:t>
            </a:r>
            <a:r>
              <a:rPr lang="en-US" sz="2400" dirty="0" smtClean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if the next agent is </a:t>
            </a:r>
            <a:r>
              <a:rPr lang="en-US" sz="2400" dirty="0" smtClean="0">
                <a:solidFill>
                  <a:srgbClr val="00B050"/>
                </a:solidFill>
              </a:rPr>
              <a:t>EXP</a:t>
            </a:r>
            <a:r>
              <a:rPr lang="en-US" sz="2400" dirty="0" smtClean="0"/>
              <a:t>: return </a:t>
            </a:r>
            <a:r>
              <a:rPr lang="en-US" sz="2400" dirty="0" smtClean="0">
                <a:solidFill>
                  <a:srgbClr val="00B050"/>
                </a:solidFill>
              </a:rPr>
              <a:t>exp-value(state)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365024" y="4114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initialize v = </a:t>
            </a:r>
            <a:r>
              <a:rPr lang="en-US" sz="2400" kern="0" dirty="0" smtClean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v += p * </a:t>
            </a:r>
            <a:r>
              <a:rPr lang="en-US" sz="2400" kern="0" dirty="0" smtClean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 smtClean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4624" y="3810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initialize v = </a:t>
            </a:r>
            <a:r>
              <a:rPr lang="en-US" sz="2400" kern="0" dirty="0" smtClean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v = max(v, </a:t>
            </a:r>
            <a:r>
              <a:rPr lang="en-US" sz="2400" kern="0" dirty="0" smtClean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 smtClean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return 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شبه کد </a:t>
            </a:r>
            <a:r>
              <a:rPr lang="en-US" dirty="0" err="1"/>
              <a:t>Expectimax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5800" y="1676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11824" y="1828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initialize v = </a:t>
            </a:r>
            <a:r>
              <a:rPr lang="en-US" sz="2400" kern="0" dirty="0" smtClean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v += p * </a:t>
            </a:r>
            <a:r>
              <a:rPr lang="en-US" sz="2400" kern="0" dirty="0" smtClean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 smtClean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5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7</a:t>
            </a:r>
          </a:p>
        </p:txBody>
      </p:sp>
      <p:cxnSp>
        <p:nvCxnSpPr>
          <p:cNvPr id="8" name="AutoShape 13"/>
          <p:cNvCxnSpPr>
            <a:cxnSpLocks noChangeShapeType="1"/>
            <a:stCxn id="10" idx="4"/>
            <a:endCxn id="11" idx="0"/>
          </p:cNvCxnSpPr>
          <p:nvPr/>
        </p:nvCxnSpPr>
        <p:spPr bwMode="auto">
          <a:xfrm flipH="1">
            <a:off x="749046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9" name="AutoShape 14"/>
          <p:cNvCxnSpPr>
            <a:cxnSpLocks noChangeShapeType="1"/>
            <a:stCxn id="10" idx="4"/>
            <a:endCxn id="12" idx="0"/>
          </p:cNvCxnSpPr>
          <p:nvPr/>
        </p:nvCxnSpPr>
        <p:spPr bwMode="auto">
          <a:xfrm>
            <a:off x="8801100" y="2407920"/>
            <a:ext cx="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8473440" y="1752600"/>
            <a:ext cx="655320" cy="65532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8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24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8408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-12</a:t>
            </a:r>
            <a:endParaRPr lang="en-US" sz="2400" dirty="0">
              <a:latin typeface="Calibri"/>
              <a:cs typeface="Calibri"/>
            </a:endParaRPr>
          </a:p>
        </p:txBody>
      </p:sp>
      <p:cxnSp>
        <p:nvCxnSpPr>
          <p:cNvPr id="14" name="AutoShape 14"/>
          <p:cNvCxnSpPr>
            <a:cxnSpLocks noChangeShapeType="1"/>
            <a:stCxn id="10" idx="4"/>
            <a:endCxn id="13" idx="0"/>
          </p:cNvCxnSpPr>
          <p:nvPr/>
        </p:nvCxnSpPr>
        <p:spPr bwMode="auto">
          <a:xfrm>
            <a:off x="880110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9" name="TextBox 18"/>
          <p:cNvSpPr txBox="1"/>
          <p:nvPr/>
        </p:nvSpPr>
        <p:spPr>
          <a:xfrm>
            <a:off x="75438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1/2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29600" y="2895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1/3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250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1/6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33600" y="49530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v = (1/2) (8) + (1/3) (24) + (1/6) (-12) = 10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9" grpId="0"/>
      <p:bldP spid="20" grpId="0"/>
      <p:bldP spid="21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مثال </a:t>
            </a:r>
            <a:r>
              <a:rPr lang="en-US" dirty="0" err="1" smtClean="0"/>
              <a:t>Expectimax</a:t>
            </a:r>
            <a:endParaRPr lang="en-US" dirty="0" smtClean="0"/>
          </a:p>
        </p:txBody>
      </p:sp>
      <p:grpSp>
        <p:nvGrpSpPr>
          <p:cNvPr id="51" name="Group 50"/>
          <p:cNvGrpSpPr/>
          <p:nvPr/>
        </p:nvGrpSpPr>
        <p:grpSpPr>
          <a:xfrm>
            <a:off x="1752600" y="1539240"/>
            <a:ext cx="8636000" cy="3947160"/>
            <a:chOff x="1219200" y="1992630"/>
            <a:chExt cx="6477000" cy="2960370"/>
          </a:xfrm>
        </p:grpSpPr>
        <p:sp>
          <p:nvSpPr>
            <p:cNvPr id="6149" name="AutoShape 4"/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150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6190" name="AutoShape 13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91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6151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6188" name="AutoShape 17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9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9</a:t>
                </a:r>
              </a:p>
            </p:txBody>
          </p:sp>
        </p:grpSp>
        <p:grpSp>
          <p:nvGrpSpPr>
            <p:cNvPr id="6152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86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7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grpSp>
          <p:nvGrpSpPr>
            <p:cNvPr id="6153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84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5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0</a:t>
                </a:r>
              </a:p>
            </p:txBody>
          </p:sp>
        </p:grpSp>
        <p:grpSp>
          <p:nvGrpSpPr>
            <p:cNvPr id="6154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6182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3" name="AutoShape 7"/>
              <p:cNvCxnSpPr>
                <a:cxnSpLocks noChangeShapeType="1"/>
                <a:stCxn id="6149" idx="3"/>
                <a:endCxn id="6167" idx="0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6155" name="AutoShape 9"/>
            <p:cNvCxnSpPr>
              <a:cxnSpLocks noChangeShapeType="1"/>
              <a:stCxn id="6182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6156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6157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8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159" name="Group 59"/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6180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1" name="AutoShape 21"/>
              <p:cNvCxnSpPr>
                <a:cxnSpLocks noChangeShapeType="1"/>
                <a:stCxn id="6149" idx="3"/>
                <a:endCxn id="6165" idx="0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0" name="Group 58"/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6177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8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617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1" name="Group 61"/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6175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76" name="AutoShape 27"/>
              <p:cNvCxnSpPr>
                <a:cxnSpLocks noChangeShapeType="1"/>
                <a:stCxn id="6149" idx="3"/>
                <a:endCxn id="6166" idx="0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2" name="Group 60"/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6172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3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15</a:t>
                </a:r>
              </a:p>
            </p:txBody>
          </p:sp>
          <p:cxnSp>
            <p:nvCxnSpPr>
              <p:cNvPr id="6174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3" name="Group 64"/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70" name="AutoShape 33"/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1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6164" name="Group 65"/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68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69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sp>
          <p:nvSpPr>
            <p:cNvPr id="6165" name="Oval 11"/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" name="Oval 11"/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" name="Oval 11"/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err="1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Lecture4-CSP I</Template>
  <TotalTime>38091</TotalTime>
  <Words>2353</Words>
  <Application>Microsoft Office PowerPoint</Application>
  <PresentationFormat>Custom</PresentationFormat>
  <Paragraphs>351</Paragraphs>
  <Slides>45</Slides>
  <Notes>10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dan-berkeley-nlp-v1</vt:lpstr>
      <vt:lpstr>هوش مصنوعی</vt:lpstr>
      <vt:lpstr>خروجیهای نامشخص (غیر قطعی)</vt:lpstr>
      <vt:lpstr>بدترین حالت در مقابل حالت میانگین</vt:lpstr>
      <vt:lpstr>جستجوی Expectimax</vt:lpstr>
      <vt:lpstr>تقابل Minimax  و Expectimax:  (Min)</vt:lpstr>
      <vt:lpstr>تقابل Minimax  و Expectimax:  (Exp)</vt:lpstr>
      <vt:lpstr>شبه کد Expectimax</vt:lpstr>
      <vt:lpstr>شبه کد Expectimax</vt:lpstr>
      <vt:lpstr>مثال Expectimax</vt:lpstr>
      <vt:lpstr>هرس کردن و Expectimax؟</vt:lpstr>
      <vt:lpstr>محدود کردن عمق و Expectimax</vt:lpstr>
      <vt:lpstr>احتمالات</vt:lpstr>
      <vt:lpstr>یادآوری: احتمالات</vt:lpstr>
      <vt:lpstr>مقادیر مورد انتظار</vt:lpstr>
      <vt:lpstr>از چه احتمالاتی استفاده کنیم؟</vt:lpstr>
      <vt:lpstr>کوییز: احتمالات اگاهانه</vt:lpstr>
      <vt:lpstr>فرضیات مدل</vt:lpstr>
      <vt:lpstr>خطرهای خوش بینی و بدبینی</vt:lpstr>
      <vt:lpstr>فرضیات در مقابل واقعیت</vt:lpstr>
      <vt:lpstr>دموی غول تصادفی و Expectimax Pacman</vt:lpstr>
      <vt:lpstr>دموی غول خصمانه و Minimax Pacman</vt:lpstr>
      <vt:lpstr>دموی غول خصمانه و Expectimax Pacman</vt:lpstr>
      <vt:lpstr>دموی غول تصادفی و Minimax Pacman</vt:lpstr>
      <vt:lpstr>انواع دیگر بازی</vt:lpstr>
      <vt:lpstr>انواع لایه های مختلط</vt:lpstr>
      <vt:lpstr>مثال: تخته نرد</vt:lpstr>
      <vt:lpstr>سودمندی در حالت چندعامله</vt:lpstr>
      <vt:lpstr>مشکلات روشهای فعلی (تا کنون)</vt:lpstr>
      <vt:lpstr>Monte Carlo Tree Search</vt:lpstr>
      <vt:lpstr>Rollouts</vt:lpstr>
      <vt:lpstr>نسخه ی 0 MCTS</vt:lpstr>
      <vt:lpstr>نسخه ی 0 MCTS</vt:lpstr>
      <vt:lpstr>نسخه ی 0.9 MCTS</vt:lpstr>
      <vt:lpstr>نسخه ی 0.9 MCTS</vt:lpstr>
      <vt:lpstr>نسخه ی 1.0 MCTS</vt:lpstr>
      <vt:lpstr>ابتکارات UCB</vt:lpstr>
      <vt:lpstr>نسخه ی 2.0 MCTS یا UCT</vt:lpstr>
      <vt:lpstr>مثال UCT</vt:lpstr>
      <vt:lpstr>مثال UCT</vt:lpstr>
      <vt:lpstr>مثال UCT</vt:lpstr>
      <vt:lpstr>مثال UCT</vt:lpstr>
      <vt:lpstr>مثال UCT</vt:lpstr>
      <vt:lpstr>مثال UCT</vt:lpstr>
      <vt:lpstr>خلاصه MCST</vt:lpstr>
      <vt:lpstr>AlphaGo: یادگیری ماشین +MCST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Mozafar Bag-Mohammadi</cp:lastModifiedBy>
  <cp:revision>2429</cp:revision>
  <cp:lastPrinted>2014-02-11T19:07:06Z</cp:lastPrinted>
  <dcterms:created xsi:type="dcterms:W3CDTF">2004-08-27T04:16:05Z</dcterms:created>
  <dcterms:modified xsi:type="dcterms:W3CDTF">2023-11-21T10:18:08Z</dcterms:modified>
</cp:coreProperties>
</file>